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503" r:id="rId3"/>
    <p:sldId id="484" r:id="rId4"/>
    <p:sldId id="506" r:id="rId5"/>
    <p:sldId id="507" r:id="rId6"/>
    <p:sldId id="508" r:id="rId7"/>
    <p:sldId id="509" r:id="rId8"/>
    <p:sldId id="510" r:id="rId9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6.10.91\Carpeta%20compartida\PACO\Capacitacion%202\Estadistic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6.10.91\Carpeta%20compartida\PACO\Capacitacion%202\Estadistic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6.10.91\Carpeta%20compartida\PACO\Capacitacion%202\Estadistic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6.10.91\Carpeta%20compartida\PACO\Capacitacion%202\Estadistic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6.10.91\Carpeta%20compartida\PACO\Capacitacion%202\Estadistic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1" i="0" u="none" strike="noStrike" kern="1200" cap="all" spc="15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cap="all" spc="15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n-ea"/>
                <a:cs typeface="+mn-cs"/>
              </a:rPr>
              <a:t>Cursos presenciales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1" i="0" u="none" strike="noStrike" kern="1200" cap="all" spc="15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'[Estadisticas.xlsx]E-LTAIPRC'!$B$3</c:f>
              <c:strCache>
                <c:ptCount val="1"/>
                <c:pt idx="0">
                  <c:v>LTAIPRC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'[Estadisticas.xlsx]E-LTAIPRC'!$C$2</c:f>
              <c:numCache>
                <c:formatCode>General</c:formatCode>
                <c:ptCount val="1"/>
              </c:numCache>
            </c:numRef>
          </c:cat>
          <c:val>
            <c:numRef>
              <c:f>'[Estadisticas.xlsx]E-LTAIPRC'!$C$3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CD-4318-A052-0064A8D9F17D}"/>
            </c:ext>
          </c:extLst>
        </c:ser>
        <c:ser>
          <c:idx val="1"/>
          <c:order val="1"/>
          <c:tx>
            <c:strRef>
              <c:f>'[Estadisticas.xlsx]E-LTAIPRC'!$B$4</c:f>
              <c:strCache>
                <c:ptCount val="1"/>
                <c:pt idx="0">
                  <c:v>LPDPPSO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'[Estadisticas.xlsx]E-LTAIPRC'!$C$2</c:f>
              <c:numCache>
                <c:formatCode>General</c:formatCode>
                <c:ptCount val="1"/>
              </c:numCache>
            </c:numRef>
          </c:cat>
          <c:val>
            <c:numRef>
              <c:f>'[Estadisticas.xlsx]E-LTAIPRC'!$C$4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CD-4318-A052-0064A8D9F1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821445248"/>
        <c:axId val="821448512"/>
      </c:barChart>
      <c:catAx>
        <c:axId val="821445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Cursos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21448512"/>
        <c:crosses val="autoZero"/>
        <c:auto val="1"/>
        <c:lblAlgn val="ctr"/>
        <c:lblOffset val="100"/>
        <c:noMultiLvlLbl val="0"/>
      </c:catAx>
      <c:valAx>
        <c:axId val="82144851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No. de Cursos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2144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b="1" i="0" cap="all" baseline="0">
                <a:effectLst/>
              </a:rPr>
              <a:t>número de servidores púbicos Por curso</a:t>
            </a:r>
            <a:endParaRPr lang="es-MX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'[Estadisticas.xlsx]E-LTAIPRC'!$C$7</c:f>
              <c:strCache>
                <c:ptCount val="1"/>
                <c:pt idx="0">
                  <c:v>LTAIPRC 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'[Estadisticas.xlsx]E-LTAIPRC'!$B$8:$B$11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'[Estadisticas.xlsx]E-LTAIPRC'!$C$8:$C$11</c:f>
              <c:numCache>
                <c:formatCode>General</c:formatCode>
                <c:ptCount val="4"/>
                <c:pt idx="0">
                  <c:v>54</c:v>
                </c:pt>
                <c:pt idx="1">
                  <c:v>54</c:v>
                </c:pt>
                <c:pt idx="2">
                  <c:v>43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7-4BF9-A64E-0CA2B858CF05}"/>
            </c:ext>
          </c:extLst>
        </c:ser>
        <c:ser>
          <c:idx val="1"/>
          <c:order val="1"/>
          <c:tx>
            <c:strRef>
              <c:f>'[Estadisticas.xlsx]E-LTAIPRC'!$D$7</c:f>
              <c:strCache>
                <c:ptCount val="1"/>
                <c:pt idx="0">
                  <c:v>LPDPPSO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'[Estadisticas.xlsx]E-LTAIPRC'!$B$8:$B$11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'[Estadisticas.xlsx]E-LTAIPRC'!$D$8:$D$11</c:f>
              <c:numCache>
                <c:formatCode>General</c:formatCode>
                <c:ptCount val="4"/>
                <c:pt idx="0">
                  <c:v>50</c:v>
                </c:pt>
                <c:pt idx="1">
                  <c:v>33</c:v>
                </c:pt>
                <c:pt idx="2">
                  <c:v>32</c:v>
                </c:pt>
                <c:pt idx="3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47-4BF9-A64E-0CA2B858CF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21440896"/>
        <c:axId val="821442528"/>
      </c:barChart>
      <c:catAx>
        <c:axId val="821440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Cursos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21442528"/>
        <c:crosses val="autoZero"/>
        <c:auto val="1"/>
        <c:lblAlgn val="ctr"/>
        <c:lblOffset val="100"/>
        <c:noMultiLvlLbl val="0"/>
      </c:catAx>
      <c:valAx>
        <c:axId val="82144252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1" i="0" baseline="0">
                    <a:effectLst/>
                  </a:rPr>
                  <a:t>Participantes</a:t>
                </a:r>
                <a:endParaRPr lang="es-MX" sz="9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2144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502323429251791"/>
          <c:y val="0.86449830002625572"/>
          <c:w val="0.25086772394218371"/>
          <c:h val="0.11861828526988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cap="all" baseline="0">
                <a:effectLst/>
              </a:rPr>
              <a:t>total de Participantes divididos por género</a:t>
            </a:r>
            <a:endParaRPr lang="es-MX" sz="14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'[Estadisticas.xlsx]E-LTAIPRC'!$B$15</c:f>
              <c:strCache>
                <c:ptCount val="1"/>
                <c:pt idx="0">
                  <c:v>Hombres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'[Estadisticas.xlsx]E-LTAIPRC'!$C$14:$D$14</c:f>
              <c:strCache>
                <c:ptCount val="2"/>
                <c:pt idx="0">
                  <c:v>LTAIPRC</c:v>
                </c:pt>
                <c:pt idx="1">
                  <c:v>LPDPPSO</c:v>
                </c:pt>
              </c:strCache>
            </c:strRef>
          </c:cat>
          <c:val>
            <c:numRef>
              <c:f>'[Estadisticas.xlsx]E-LTAIPRC'!$C$15:$D$15</c:f>
              <c:numCache>
                <c:formatCode>General</c:formatCode>
                <c:ptCount val="2"/>
                <c:pt idx="0">
                  <c:v>123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B-4027-841B-20D144129690}"/>
            </c:ext>
          </c:extLst>
        </c:ser>
        <c:ser>
          <c:idx val="1"/>
          <c:order val="1"/>
          <c:tx>
            <c:strRef>
              <c:f>'[Estadisticas.xlsx]E-LTAIPRC'!$B$16</c:f>
              <c:strCache>
                <c:ptCount val="1"/>
                <c:pt idx="0">
                  <c:v>Mujeres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'[Estadisticas.xlsx]E-LTAIPRC'!$C$14:$D$14</c:f>
              <c:strCache>
                <c:ptCount val="2"/>
                <c:pt idx="0">
                  <c:v>LTAIPRC</c:v>
                </c:pt>
                <c:pt idx="1">
                  <c:v>LPDPPSO</c:v>
                </c:pt>
              </c:strCache>
            </c:strRef>
          </c:cat>
          <c:val>
            <c:numRef>
              <c:f>'[Estadisticas.xlsx]E-LTAIPRC'!$C$16:$D$16</c:f>
              <c:numCache>
                <c:formatCode>General</c:formatCode>
                <c:ptCount val="2"/>
                <c:pt idx="0">
                  <c:v>103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B-4027-841B-20D1441296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345968"/>
        <c:axId val="26349232"/>
      </c:barChart>
      <c:catAx>
        <c:axId val="26345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Cursos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6349232"/>
        <c:crosses val="autoZero"/>
        <c:auto val="1"/>
        <c:lblAlgn val="ctr"/>
        <c:lblOffset val="100"/>
        <c:noMultiLvlLbl val="0"/>
      </c:catAx>
      <c:valAx>
        <c:axId val="263492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Participantes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634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/>
              <a:t>Participantes por</a:t>
            </a:r>
            <a:r>
              <a:rPr lang="es-MX" sz="1400" baseline="0"/>
              <a:t> Unidad administrativa</a:t>
            </a:r>
            <a:endParaRPr lang="es-MX" sz="14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LTAIPRC</c:v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'[Estadisticas.xlsx]E-LTAIPRC'!$B$19:$B$34</c:f>
              <c:strCache>
                <c:ptCount val="16"/>
                <c:pt idx="0">
                  <c:v>Ofician de la Alcaldía </c:v>
                </c:pt>
                <c:pt idx="1">
                  <c:v>Concejales </c:v>
                </c:pt>
                <c:pt idx="2">
                  <c:v>DCS</c:v>
                </c:pt>
                <c:pt idx="3">
                  <c:v>CESAC</c:v>
                </c:pt>
                <c:pt idx="4">
                  <c:v>DPC</c:v>
                </c:pt>
                <c:pt idx="5">
                  <c:v>UT</c:v>
                </c:pt>
                <c:pt idx="6">
                  <c:v>DGSJyG</c:v>
                </c:pt>
                <c:pt idx="7">
                  <c:v>DGA</c:v>
                </c:pt>
                <c:pt idx="8">
                  <c:v>DGOyDU</c:v>
                </c:pt>
                <c:pt idx="9">
                  <c:v>DGSU</c:v>
                </c:pt>
                <c:pt idx="10">
                  <c:v>DGMADSyFE</c:v>
                </c:pt>
                <c:pt idx="11">
                  <c:v>DGDS</c:v>
                </c:pt>
                <c:pt idx="12">
                  <c:v>DGPC</c:v>
                </c:pt>
                <c:pt idx="13">
                  <c:v>DGPD</c:v>
                </c:pt>
                <c:pt idx="14">
                  <c:v>DEDCyE</c:v>
                </c:pt>
                <c:pt idx="15">
                  <c:v>Diversas áreas 
(Personal de Base y Nómina 8)</c:v>
                </c:pt>
              </c:strCache>
            </c:strRef>
          </c:cat>
          <c:val>
            <c:numRef>
              <c:f>'[Estadisticas.xlsx]E-LTAIPRC'!$C$19:$C$34</c:f>
              <c:numCache>
                <c:formatCode>General</c:formatCode>
                <c:ptCount val="16"/>
                <c:pt idx="0">
                  <c:v>2</c:v>
                </c:pt>
                <c:pt idx="1">
                  <c:v>8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19</c:v>
                </c:pt>
                <c:pt idx="7">
                  <c:v>28</c:v>
                </c:pt>
                <c:pt idx="8">
                  <c:v>25</c:v>
                </c:pt>
                <c:pt idx="9">
                  <c:v>13</c:v>
                </c:pt>
                <c:pt idx="10">
                  <c:v>13</c:v>
                </c:pt>
                <c:pt idx="11">
                  <c:v>18</c:v>
                </c:pt>
                <c:pt idx="12">
                  <c:v>27</c:v>
                </c:pt>
                <c:pt idx="13">
                  <c:v>8</c:v>
                </c:pt>
                <c:pt idx="14">
                  <c:v>14</c:v>
                </c:pt>
                <c:pt idx="15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F5-470F-AC69-9BCC656A366B}"/>
            </c:ext>
          </c:extLst>
        </c:ser>
        <c:ser>
          <c:idx val="1"/>
          <c:order val="1"/>
          <c:tx>
            <c:v>LPDPPSO</c:v>
          </c:tx>
          <c:spPr>
            <a:pattFill prst="narVert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smtClean="0"/>
                      <a:t>27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EF5-470F-AC69-9BCC656A36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'[Estadisticas.xlsx]E-LTAIPRC'!$B$19:$B$34</c:f>
              <c:strCache>
                <c:ptCount val="16"/>
                <c:pt idx="0">
                  <c:v>Ofician de la Alcaldía </c:v>
                </c:pt>
                <c:pt idx="1">
                  <c:v>Concejales </c:v>
                </c:pt>
                <c:pt idx="2">
                  <c:v>DCS</c:v>
                </c:pt>
                <c:pt idx="3">
                  <c:v>CESAC</c:v>
                </c:pt>
                <c:pt idx="4">
                  <c:v>DPC</c:v>
                </c:pt>
                <c:pt idx="5">
                  <c:v>UT</c:v>
                </c:pt>
                <c:pt idx="6">
                  <c:v>DGSJyG</c:v>
                </c:pt>
                <c:pt idx="7">
                  <c:v>DGA</c:v>
                </c:pt>
                <c:pt idx="8">
                  <c:v>DGOyDU</c:v>
                </c:pt>
                <c:pt idx="9">
                  <c:v>DGSU</c:v>
                </c:pt>
                <c:pt idx="10">
                  <c:v>DGMADSyFE</c:v>
                </c:pt>
                <c:pt idx="11">
                  <c:v>DGDS</c:v>
                </c:pt>
                <c:pt idx="12">
                  <c:v>DGPC</c:v>
                </c:pt>
                <c:pt idx="13">
                  <c:v>DGPD</c:v>
                </c:pt>
                <c:pt idx="14">
                  <c:v>DEDCyE</c:v>
                </c:pt>
                <c:pt idx="15">
                  <c:v>Diversas áreas 
(Personal de Base y Nómina 8)</c:v>
                </c:pt>
              </c:strCache>
            </c:strRef>
          </c:cat>
          <c:val>
            <c:numRef>
              <c:f>'[Estadisticas.xlsx]E-LTAIPRC'!$D$19:$D$34</c:f>
              <c:numCache>
                <c:formatCode>General</c:formatCode>
                <c:ptCount val="16"/>
                <c:pt idx="0">
                  <c:v>1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1</c:v>
                </c:pt>
                <c:pt idx="6">
                  <c:v>14</c:v>
                </c:pt>
                <c:pt idx="7">
                  <c:v>19</c:v>
                </c:pt>
                <c:pt idx="8">
                  <c:v>24</c:v>
                </c:pt>
                <c:pt idx="9">
                  <c:v>13</c:v>
                </c:pt>
                <c:pt idx="10">
                  <c:v>5</c:v>
                </c:pt>
                <c:pt idx="11">
                  <c:v>11</c:v>
                </c:pt>
                <c:pt idx="12">
                  <c:v>22</c:v>
                </c:pt>
                <c:pt idx="13">
                  <c:v>7</c:v>
                </c:pt>
                <c:pt idx="14">
                  <c:v>12</c:v>
                </c:pt>
                <c:pt idx="1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F5-470F-AC69-9BCC656A36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6351952"/>
        <c:axId val="26338352"/>
      </c:barChart>
      <c:catAx>
        <c:axId val="26351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Áreas</a:t>
                </a:r>
              </a:p>
            </c:rich>
          </c:tx>
          <c:layout>
            <c:manualLayout>
              <c:xMode val="edge"/>
              <c:yMode val="edge"/>
              <c:x val="0.5045519871716122"/>
              <c:y val="0.794312348371306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6338352"/>
        <c:crosses val="autoZero"/>
        <c:auto val="1"/>
        <c:lblAlgn val="ctr"/>
        <c:lblOffset val="100"/>
        <c:noMultiLvlLbl val="0"/>
      </c:catAx>
      <c:valAx>
        <c:axId val="2633835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Participantes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635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692852533217176"/>
          <c:y val="0.86853318497762455"/>
          <c:w val="0.15819998459262502"/>
          <c:h val="5.15048341110003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/>
              <a:t>Participantes</a:t>
            </a:r>
            <a:r>
              <a:rPr lang="en-US" sz="1400" dirty="0"/>
              <a:t> de </a:t>
            </a:r>
            <a:r>
              <a:rPr lang="en-US" sz="1400" dirty="0" err="1"/>
              <a:t>Estructura</a:t>
            </a:r>
            <a:r>
              <a:rPr lang="en-US" sz="1400" dirty="0"/>
              <a:t>, </a:t>
            </a:r>
            <a:r>
              <a:rPr lang="en-US" sz="1400" dirty="0" smtClean="0"/>
              <a:t>Base,</a:t>
            </a:r>
            <a:r>
              <a:rPr lang="en-US" sz="1400" baseline="0" dirty="0" smtClean="0"/>
              <a:t> </a:t>
            </a:r>
            <a:r>
              <a:rPr lang="en-US" sz="1400" dirty="0" err="1" smtClean="0"/>
              <a:t>Nómina</a:t>
            </a:r>
            <a:r>
              <a:rPr lang="en-US" sz="1400" dirty="0" smtClean="0"/>
              <a:t> 8 y </a:t>
            </a:r>
            <a:r>
              <a:rPr lang="en-US" sz="1400" dirty="0" err="1" smtClean="0"/>
              <a:t>colaboradores</a:t>
            </a:r>
            <a:r>
              <a:rPr lang="en-US" sz="1400" baseline="0" dirty="0" smtClean="0"/>
              <a:t> de </a:t>
            </a:r>
            <a:r>
              <a:rPr lang="en-US" sz="1400" baseline="0" dirty="0" err="1" smtClean="0"/>
              <a:t>concejales</a:t>
            </a:r>
            <a:endParaRPr lang="en-US" sz="1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1730546817822302"/>
          <c:y val="0.19156362222912693"/>
          <c:w val="0.85295646084758681"/>
          <c:h val="0.54701927278624152"/>
        </c:manualLayout>
      </c:layout>
      <c:barChart>
        <c:barDir val="bar"/>
        <c:grouping val="clustered"/>
        <c:varyColors val="0"/>
        <c:ser>
          <c:idx val="0"/>
          <c:order val="0"/>
          <c:tx>
            <c:v>Personal de Estructura</c:v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'[Estadisticas.xlsx]E-LTAIPRC'!$C$36:$D$36</c:f>
              <c:strCache>
                <c:ptCount val="2"/>
                <c:pt idx="0">
                  <c:v>LTAIPRC</c:v>
                </c:pt>
                <c:pt idx="1">
                  <c:v>LPDPPSO</c:v>
                </c:pt>
              </c:strCache>
            </c:strRef>
          </c:cat>
          <c:val>
            <c:numRef>
              <c:f>'[Estadisticas.xlsx]E-LTAIPRC'!$C$37:$D$37</c:f>
              <c:numCache>
                <c:formatCode>General</c:formatCode>
                <c:ptCount val="2"/>
                <c:pt idx="0">
                  <c:v>185</c:v>
                </c:pt>
                <c:pt idx="1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8F-4930-878D-F33EDF87838D}"/>
            </c:ext>
          </c:extLst>
        </c:ser>
        <c:ser>
          <c:idx val="1"/>
          <c:order val="1"/>
          <c:tx>
            <c:v>Personal de Base, Nómina 8 y Colaboradores de Concejales</c:v>
          </c:tx>
          <c:spPr>
            <a:pattFill prst="narVert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'[Estadisticas.xlsx]E-LTAIPRC'!$C$36:$D$36</c:f>
              <c:strCache>
                <c:ptCount val="2"/>
                <c:pt idx="0">
                  <c:v>LTAIPRC</c:v>
                </c:pt>
                <c:pt idx="1">
                  <c:v>LPDPPSO</c:v>
                </c:pt>
              </c:strCache>
            </c:strRef>
          </c:cat>
          <c:val>
            <c:numRef>
              <c:f>'[Estadisticas.xlsx]E-LTAIPRC'!$C$38:$D$38</c:f>
              <c:numCache>
                <c:formatCode>General</c:formatCode>
                <c:ptCount val="2"/>
                <c:pt idx="0">
                  <c:v>41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8F-4930-878D-F33EDF8783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33597952"/>
        <c:axId val="933599040"/>
      </c:barChart>
      <c:catAx>
        <c:axId val="9335979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Cursos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33599040"/>
        <c:crosses val="autoZero"/>
        <c:auto val="1"/>
        <c:lblAlgn val="ctr"/>
        <c:lblOffset val="100"/>
        <c:noMultiLvlLbl val="0"/>
      </c:catAx>
      <c:valAx>
        <c:axId val="933599040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Participantes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3359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70C84B7-B7D8-41C2-90F9-A9B1FC51FD0C}" type="datetimeFigureOut">
              <a:rPr lang="es-MX" smtClean="0"/>
              <a:t>17/06/2020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1E49C40-B16F-4AC3-9BF2-6D85C58E7066}" type="slidenum">
              <a:rPr lang="es-MX" smtClean="0"/>
              <a:t>‹Nº›</a:t>
            </a:fld>
            <a:endParaRPr lang="es-MX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8009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84B7-B7D8-41C2-90F9-A9B1FC51FD0C}" type="datetimeFigureOut">
              <a:rPr lang="es-MX" smtClean="0"/>
              <a:t>17/06/2020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9C40-B16F-4AC3-9BF2-6D85C58E7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934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84B7-B7D8-41C2-90F9-A9B1FC51FD0C}" type="datetimeFigureOut">
              <a:rPr lang="es-MX" smtClean="0"/>
              <a:t>17/06/2020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9C40-B16F-4AC3-9BF2-6D85C58E7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70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84B7-B7D8-41C2-90F9-A9B1FC51FD0C}" type="datetimeFigureOut">
              <a:rPr lang="es-MX" smtClean="0"/>
              <a:t>17/06/2020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9C40-B16F-4AC3-9BF2-6D85C58E7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529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0C84B7-B7D8-41C2-90F9-A9B1FC51FD0C}" type="datetimeFigureOut">
              <a:rPr lang="es-MX" smtClean="0"/>
              <a:t>17/06/2020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E49C40-B16F-4AC3-9BF2-6D85C58E7066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6696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84B7-B7D8-41C2-90F9-A9B1FC51FD0C}" type="datetimeFigureOut">
              <a:rPr lang="es-MX" smtClean="0"/>
              <a:t>17/06/2020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9C40-B16F-4AC3-9BF2-6D85C58E7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963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84B7-B7D8-41C2-90F9-A9B1FC51FD0C}" type="datetimeFigureOut">
              <a:rPr lang="es-MX" smtClean="0"/>
              <a:t>17/06/2020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9C40-B16F-4AC3-9BF2-6D85C58E7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49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84B7-B7D8-41C2-90F9-A9B1FC51FD0C}" type="datetimeFigureOut">
              <a:rPr lang="es-MX" smtClean="0"/>
              <a:t>17/06/2020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9C40-B16F-4AC3-9BF2-6D85C58E7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642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84B7-B7D8-41C2-90F9-A9B1FC51FD0C}" type="datetimeFigureOut">
              <a:rPr lang="es-MX" smtClean="0"/>
              <a:t>17/06/2020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9C40-B16F-4AC3-9BF2-6D85C58E7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664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0C84B7-B7D8-41C2-90F9-A9B1FC51FD0C}" type="datetimeFigureOut">
              <a:rPr lang="es-MX" smtClean="0"/>
              <a:t>17/06/2020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E49C40-B16F-4AC3-9BF2-6D85C58E7066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524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0C84B7-B7D8-41C2-90F9-A9B1FC51FD0C}" type="datetimeFigureOut">
              <a:rPr lang="es-MX" smtClean="0"/>
              <a:t>17/06/2020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E49C40-B16F-4AC3-9BF2-6D85C58E7066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212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70C84B7-B7D8-41C2-90F9-A9B1FC51FD0C}" type="datetimeFigureOut">
              <a:rPr lang="es-MX" smtClean="0"/>
              <a:t>17/06/2020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1E49C40-B16F-4AC3-9BF2-6D85C58E7066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115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9DE4C-FD4C-4A7D-924C-6E978213A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209" y="1446242"/>
            <a:ext cx="5456386" cy="2193529"/>
          </a:xfrm>
        </p:spPr>
        <p:txBody>
          <a:bodyPr>
            <a:normAutofit fontScale="90000"/>
          </a:bodyPr>
          <a:lstStyle/>
          <a:p>
            <a:r>
              <a:rPr lang="es-MX" sz="6600" dirty="0" smtClean="0"/>
              <a:t>Cursos Presenciales</a:t>
            </a:r>
            <a:endParaRPr lang="es-MX" sz="6600" dirty="0"/>
          </a:p>
        </p:txBody>
      </p:sp>
      <p:pic>
        <p:nvPicPr>
          <p:cNvPr id="4" name="Imagen 3" descr="Resultado de imagen para alcaldia tlalpan logotipo">
            <a:extLst>
              <a:ext uri="{FF2B5EF4-FFF2-40B4-BE49-F238E27FC236}">
                <a16:creationId xmlns:a16="http://schemas.microsoft.com/office/drawing/2014/main" id="{07F60186-202D-4B87-8803-E26FA5C736D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t="11027" r="14503" b="13688"/>
          <a:stretch/>
        </p:blipFill>
        <p:spPr bwMode="auto">
          <a:xfrm>
            <a:off x="7305675" y="1285387"/>
            <a:ext cx="3415614" cy="3522317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416D61DA-17FB-47F9-8B29-CC24F58CD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491" y="3770852"/>
            <a:ext cx="5751427" cy="141074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</a:pPr>
            <a:r>
              <a:rPr lang="es-MX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 de Transparencia, Acceso a la Información Pública y Rendición de Cuentas de la CDMX </a:t>
            </a:r>
          </a:p>
          <a:p>
            <a:pPr>
              <a:lnSpc>
                <a:spcPct val="107000"/>
              </a:lnSpc>
            </a:pPr>
            <a:endParaRPr lang="es-MX" sz="16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MX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 de Protección de Datos Personales en Posesión de Sujetos Obligados de la CDMX 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9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9DE4C-FD4C-4A7D-924C-6E978213A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641" y="1380340"/>
            <a:ext cx="4274576" cy="885066"/>
          </a:xfrm>
        </p:spPr>
        <p:txBody>
          <a:bodyPr>
            <a:normAutofit/>
          </a:bodyPr>
          <a:lstStyle/>
          <a:p>
            <a:pPr algn="l"/>
            <a:r>
              <a:rPr lang="es-MX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Introducción: </a:t>
            </a:r>
            <a:endParaRPr lang="es-MX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52A80C04-6782-45F7-9FDF-50A14B4C75A3}"/>
              </a:ext>
            </a:extLst>
          </p:cNvPr>
          <p:cNvGrpSpPr/>
          <p:nvPr/>
        </p:nvGrpSpPr>
        <p:grpSpPr>
          <a:xfrm>
            <a:off x="4003589" y="139306"/>
            <a:ext cx="7971439" cy="1487000"/>
            <a:chOff x="3151055" y="97325"/>
            <a:chExt cx="8746463" cy="1487000"/>
          </a:xfrm>
        </p:grpSpPr>
        <p:pic>
          <p:nvPicPr>
            <p:cNvPr id="7" name="Imagen 6" descr="Resultado de imagen para alcaldia tlalpan logotipo">
              <a:extLst>
                <a:ext uri="{FF2B5EF4-FFF2-40B4-BE49-F238E27FC236}">
                  <a16:creationId xmlns:a16="http://schemas.microsoft.com/office/drawing/2014/main" id="{A507026D-A807-4CD3-B130-2C03C53B4DD2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4" t="11027" r="14503" b="13688"/>
            <a:stretch/>
          </p:blipFill>
          <p:spPr bwMode="auto">
            <a:xfrm>
              <a:off x="10330656" y="97325"/>
              <a:ext cx="1566862" cy="1487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Subtítulo 2">
              <a:extLst>
                <a:ext uri="{FF2B5EF4-FFF2-40B4-BE49-F238E27FC236}">
                  <a16:creationId xmlns:a16="http://schemas.microsoft.com/office/drawing/2014/main" id="{BAB0EE7B-C242-43ED-9B0B-A964CD5E1A52}"/>
                </a:ext>
              </a:extLst>
            </p:cNvPr>
            <p:cNvSpPr txBox="1">
              <a:spLocks/>
            </p:cNvSpPr>
            <p:nvPr/>
          </p:nvSpPr>
          <p:spPr>
            <a:xfrm>
              <a:off x="3151055" y="571282"/>
              <a:ext cx="7036483" cy="6330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84048" indent="-384048" algn="l" defTabSz="914400" rtl="0" eaLnBrk="1" latinLnBrk="0" hangingPunct="1">
                <a:lnSpc>
                  <a:spcPct val="94000"/>
                </a:lnSpc>
                <a:spcBef>
                  <a:spcPts val="10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20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8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6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200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657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4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4114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7000"/>
                </a:lnSpc>
                <a:buNone/>
              </a:pPr>
              <a:r>
                <a:rPr lang="es-MX" sz="16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COORDINACIÓN DE LA OFICINA DE TRANSPARENCIA, ACCESO A LA INFORMACIÓN, DATOS PERSONALES Y ARCHIVO</a:t>
              </a:r>
              <a:endParaRPr lang="es-MX" sz="1600" dirty="0"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1556954" y="2471002"/>
            <a:ext cx="91851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Con fundamente en el artículo 24 fracción XVI y el artículo 100 de la Ley de Transparencia Acceso a la Información Pública y Rendición de Cuentas (LTAIPRC), </a:t>
            </a:r>
          </a:p>
          <a:p>
            <a:pPr algn="just"/>
            <a:r>
              <a:rPr lang="es-MX" dirty="0"/>
              <a:t>Los Sujetos Obligados de la Ciudad de México deberán capacitar y actualizar de forma permanente a todas las personas servidoras públicas de esta Alcaldía con el objetivo de abonar el fortalecimiento del Derecho al Acceso a la Información y en el ejercicio de los derechos ARCO. </a:t>
            </a:r>
          </a:p>
          <a:p>
            <a:pPr algn="just"/>
            <a:r>
              <a:rPr lang="es-MX" dirty="0"/>
              <a:t>Por tal motivo la Oficina de Transparencia, Acceso a la Información, Datos Personales y Archivos en coordinación con el Instituto de Transparencia, Acceso a la Información Pública, Protección de Datos Personales y Rendición de Cuentas de la Ciudad de México (INFO-CDMX), </a:t>
            </a:r>
            <a:r>
              <a:rPr lang="es-MX" dirty="0" smtClean="0"/>
              <a:t>impartió ocho </a:t>
            </a:r>
            <a:r>
              <a:rPr lang="es-MX" dirty="0"/>
              <a:t>cursos </a:t>
            </a:r>
            <a:r>
              <a:rPr lang="es-MX" dirty="0" smtClean="0"/>
              <a:t>presenciales en </a:t>
            </a:r>
            <a:r>
              <a:rPr lang="es-MX" dirty="0"/>
              <a:t>materia de Transparencia y Protección de Datos Personales.</a:t>
            </a:r>
          </a:p>
          <a:p>
            <a:pPr algn="just"/>
            <a:endParaRPr lang="es-MX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1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4FF6D-A59D-4EC9-836E-888230601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540" y="1488761"/>
            <a:ext cx="9601200" cy="874174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Cursos presenciales</a:t>
            </a:r>
            <a:endParaRPr lang="es-MX" sz="3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3184FD-8C3D-4B59-A85C-80D0A6413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668" y="2182391"/>
            <a:ext cx="10160169" cy="45472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el mes de septiembre y octubre, personal de la Unida de Transparencia de esta Alcaldía impartió ocho cursos en materia de Transparencia y Protección de Datos personales divididos de la siguiente manera: </a:t>
            </a:r>
            <a:endParaRPr lang="es-MX" sz="22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2A80C04-6782-45F7-9FDF-50A14B4C75A3}"/>
              </a:ext>
            </a:extLst>
          </p:cNvPr>
          <p:cNvGrpSpPr/>
          <p:nvPr/>
        </p:nvGrpSpPr>
        <p:grpSpPr>
          <a:xfrm>
            <a:off x="3306482" y="56928"/>
            <a:ext cx="8610881" cy="1487000"/>
            <a:chOff x="3286637" y="97325"/>
            <a:chExt cx="8610881" cy="1487000"/>
          </a:xfrm>
        </p:grpSpPr>
        <p:pic>
          <p:nvPicPr>
            <p:cNvPr id="5" name="Imagen 4" descr="Resultado de imagen para alcaldia tlalpan logotipo">
              <a:extLst>
                <a:ext uri="{FF2B5EF4-FFF2-40B4-BE49-F238E27FC236}">
                  <a16:creationId xmlns:a16="http://schemas.microsoft.com/office/drawing/2014/main" id="{A507026D-A807-4CD3-B130-2C03C53B4DD2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4" t="11027" r="14503" b="13688"/>
            <a:stretch/>
          </p:blipFill>
          <p:spPr bwMode="auto">
            <a:xfrm>
              <a:off x="10330656" y="97325"/>
              <a:ext cx="1566862" cy="1487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Subtítulo 2">
              <a:extLst>
                <a:ext uri="{FF2B5EF4-FFF2-40B4-BE49-F238E27FC236}">
                  <a16:creationId xmlns:a16="http://schemas.microsoft.com/office/drawing/2014/main" id="{BAB0EE7B-C242-43ED-9B0B-A964CD5E1A52}"/>
                </a:ext>
              </a:extLst>
            </p:cNvPr>
            <p:cNvSpPr txBox="1">
              <a:spLocks/>
            </p:cNvSpPr>
            <p:nvPr/>
          </p:nvSpPr>
          <p:spPr>
            <a:xfrm>
              <a:off x="3286637" y="571282"/>
              <a:ext cx="6900901" cy="6330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84048" indent="-384048" algn="l" defTabSz="914400" rtl="0" eaLnBrk="1" latinLnBrk="0" hangingPunct="1">
                <a:lnSpc>
                  <a:spcPct val="94000"/>
                </a:lnSpc>
                <a:spcBef>
                  <a:spcPts val="10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20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8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6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200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657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4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4114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7000"/>
                </a:lnSpc>
                <a:buNone/>
              </a:pPr>
              <a:r>
                <a:rPr lang="es-MX" sz="16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COORDINACIÓN DE LA OFICINA DE TRANSPARENCIA, ACCESO A LA INFORMACIÓN, DATOS PERSONALES Y ARCHIVO</a:t>
              </a:r>
              <a:endParaRPr lang="es-MX" sz="1600" dirty="0"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315506"/>
              </p:ext>
            </p:extLst>
          </p:nvPr>
        </p:nvGraphicFramePr>
        <p:xfrm>
          <a:off x="2883243" y="3320492"/>
          <a:ext cx="6400799" cy="3022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112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4FF6D-A59D-4EC9-836E-888230601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540" y="1488761"/>
            <a:ext cx="9601200" cy="874174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Número de participantes</a:t>
            </a:r>
            <a:endParaRPr lang="es-MX" sz="3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3184FD-8C3D-4B59-A85C-80D0A6413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668" y="2182391"/>
            <a:ext cx="10160169" cy="45472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total de participantes en los ocho cursos fue de 397 personas servidoras públicas de esta Alcaldía de los cuales 226 participaron en el curso de la LTAIPRC y 171 en la LPDPPSO. </a:t>
            </a:r>
            <a:endParaRPr lang="es-MX" sz="22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2A80C04-6782-45F7-9FDF-50A14B4C75A3}"/>
              </a:ext>
            </a:extLst>
          </p:cNvPr>
          <p:cNvGrpSpPr/>
          <p:nvPr/>
        </p:nvGrpSpPr>
        <p:grpSpPr>
          <a:xfrm>
            <a:off x="3306482" y="56928"/>
            <a:ext cx="8610881" cy="1487000"/>
            <a:chOff x="3286637" y="97325"/>
            <a:chExt cx="8610881" cy="1487000"/>
          </a:xfrm>
        </p:grpSpPr>
        <p:pic>
          <p:nvPicPr>
            <p:cNvPr id="5" name="Imagen 4" descr="Resultado de imagen para alcaldia tlalpan logotipo">
              <a:extLst>
                <a:ext uri="{FF2B5EF4-FFF2-40B4-BE49-F238E27FC236}">
                  <a16:creationId xmlns:a16="http://schemas.microsoft.com/office/drawing/2014/main" id="{A507026D-A807-4CD3-B130-2C03C53B4DD2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4" t="11027" r="14503" b="13688"/>
            <a:stretch/>
          </p:blipFill>
          <p:spPr bwMode="auto">
            <a:xfrm>
              <a:off x="10330656" y="97325"/>
              <a:ext cx="1566862" cy="1487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Subtítulo 2">
              <a:extLst>
                <a:ext uri="{FF2B5EF4-FFF2-40B4-BE49-F238E27FC236}">
                  <a16:creationId xmlns:a16="http://schemas.microsoft.com/office/drawing/2014/main" id="{BAB0EE7B-C242-43ED-9B0B-A964CD5E1A52}"/>
                </a:ext>
              </a:extLst>
            </p:cNvPr>
            <p:cNvSpPr txBox="1">
              <a:spLocks/>
            </p:cNvSpPr>
            <p:nvPr/>
          </p:nvSpPr>
          <p:spPr>
            <a:xfrm>
              <a:off x="3286637" y="571282"/>
              <a:ext cx="6900901" cy="6330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84048" indent="-384048" algn="l" defTabSz="914400" rtl="0" eaLnBrk="1" latinLnBrk="0" hangingPunct="1">
                <a:lnSpc>
                  <a:spcPct val="94000"/>
                </a:lnSpc>
                <a:spcBef>
                  <a:spcPts val="10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20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8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6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200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657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4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4114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7000"/>
                </a:lnSpc>
                <a:buNone/>
              </a:pPr>
              <a:r>
                <a:rPr lang="es-MX" sz="16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COORDINACIÓN DE LA OFICINA DE TRANSPARENCIA, ACCESO A LA INFORMACIÓN, DATOS PERSONALES Y ARCHIVO</a:t>
              </a:r>
              <a:endParaRPr lang="es-MX" sz="1600" dirty="0"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505441"/>
              </p:ext>
            </p:extLst>
          </p:nvPr>
        </p:nvGraphicFramePr>
        <p:xfrm>
          <a:off x="2747319" y="3284838"/>
          <a:ext cx="7088660" cy="300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00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4FF6D-A59D-4EC9-836E-888230601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540" y="1488761"/>
            <a:ext cx="9601200" cy="874174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Participantes divididos por género</a:t>
            </a:r>
            <a:endParaRPr lang="es-MX" sz="3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3184FD-8C3D-4B59-A85C-80D0A6413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668" y="2182391"/>
            <a:ext cx="10160169" cy="45472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composición de género en los cursos impartidos fue de 184 mujeres y 213 hombres. </a:t>
            </a:r>
            <a:endParaRPr lang="es-MX" sz="22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2A80C04-6782-45F7-9FDF-50A14B4C75A3}"/>
              </a:ext>
            </a:extLst>
          </p:cNvPr>
          <p:cNvGrpSpPr/>
          <p:nvPr/>
        </p:nvGrpSpPr>
        <p:grpSpPr>
          <a:xfrm>
            <a:off x="3306482" y="56928"/>
            <a:ext cx="8610881" cy="1487000"/>
            <a:chOff x="3286637" y="97325"/>
            <a:chExt cx="8610881" cy="1487000"/>
          </a:xfrm>
        </p:grpSpPr>
        <p:pic>
          <p:nvPicPr>
            <p:cNvPr id="5" name="Imagen 4" descr="Resultado de imagen para alcaldia tlalpan logotipo">
              <a:extLst>
                <a:ext uri="{FF2B5EF4-FFF2-40B4-BE49-F238E27FC236}">
                  <a16:creationId xmlns:a16="http://schemas.microsoft.com/office/drawing/2014/main" id="{A507026D-A807-4CD3-B130-2C03C53B4DD2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4" t="11027" r="14503" b="13688"/>
            <a:stretch/>
          </p:blipFill>
          <p:spPr bwMode="auto">
            <a:xfrm>
              <a:off x="10330656" y="97325"/>
              <a:ext cx="1566862" cy="1487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Subtítulo 2">
              <a:extLst>
                <a:ext uri="{FF2B5EF4-FFF2-40B4-BE49-F238E27FC236}">
                  <a16:creationId xmlns:a16="http://schemas.microsoft.com/office/drawing/2014/main" id="{BAB0EE7B-C242-43ED-9B0B-A964CD5E1A52}"/>
                </a:ext>
              </a:extLst>
            </p:cNvPr>
            <p:cNvSpPr txBox="1">
              <a:spLocks/>
            </p:cNvSpPr>
            <p:nvPr/>
          </p:nvSpPr>
          <p:spPr>
            <a:xfrm>
              <a:off x="3286637" y="571282"/>
              <a:ext cx="6900901" cy="6330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84048" indent="-384048" algn="l" defTabSz="914400" rtl="0" eaLnBrk="1" latinLnBrk="0" hangingPunct="1">
                <a:lnSpc>
                  <a:spcPct val="94000"/>
                </a:lnSpc>
                <a:spcBef>
                  <a:spcPts val="10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20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8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6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200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657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4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4114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7000"/>
                </a:lnSpc>
                <a:buNone/>
              </a:pPr>
              <a:r>
                <a:rPr lang="es-MX" sz="16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COORDINACIÓN DE LA OFICINA DE TRANSPARENCIA, ACCESO A LA INFORMACIÓN, DATOS PERSONALES Y ARCHIVO</a:t>
              </a:r>
              <a:endParaRPr lang="es-MX" sz="1600" dirty="0"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320684"/>
              </p:ext>
            </p:extLst>
          </p:nvPr>
        </p:nvGraphicFramePr>
        <p:xfrm>
          <a:off x="2833817" y="2980231"/>
          <a:ext cx="7282248" cy="3198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05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4FF6D-A59D-4EC9-836E-888230601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540" y="1488761"/>
            <a:ext cx="9601200" cy="874174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Participantes por Unidad Administrativa</a:t>
            </a:r>
            <a:endParaRPr lang="es-MX" sz="3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2A80C04-6782-45F7-9FDF-50A14B4C75A3}"/>
              </a:ext>
            </a:extLst>
          </p:cNvPr>
          <p:cNvGrpSpPr/>
          <p:nvPr/>
        </p:nvGrpSpPr>
        <p:grpSpPr>
          <a:xfrm>
            <a:off x="3306482" y="56928"/>
            <a:ext cx="8610881" cy="1487000"/>
            <a:chOff x="3286637" y="97325"/>
            <a:chExt cx="8610881" cy="1487000"/>
          </a:xfrm>
        </p:grpSpPr>
        <p:pic>
          <p:nvPicPr>
            <p:cNvPr id="5" name="Imagen 4" descr="Resultado de imagen para alcaldia tlalpan logotipo">
              <a:extLst>
                <a:ext uri="{FF2B5EF4-FFF2-40B4-BE49-F238E27FC236}">
                  <a16:creationId xmlns:a16="http://schemas.microsoft.com/office/drawing/2014/main" id="{A507026D-A807-4CD3-B130-2C03C53B4DD2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4" t="11027" r="14503" b="13688"/>
            <a:stretch/>
          </p:blipFill>
          <p:spPr bwMode="auto">
            <a:xfrm>
              <a:off x="10330656" y="97325"/>
              <a:ext cx="1566862" cy="1487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Subtítulo 2">
              <a:extLst>
                <a:ext uri="{FF2B5EF4-FFF2-40B4-BE49-F238E27FC236}">
                  <a16:creationId xmlns:a16="http://schemas.microsoft.com/office/drawing/2014/main" id="{BAB0EE7B-C242-43ED-9B0B-A964CD5E1A52}"/>
                </a:ext>
              </a:extLst>
            </p:cNvPr>
            <p:cNvSpPr txBox="1">
              <a:spLocks/>
            </p:cNvSpPr>
            <p:nvPr/>
          </p:nvSpPr>
          <p:spPr>
            <a:xfrm>
              <a:off x="3286637" y="571282"/>
              <a:ext cx="6900901" cy="6330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84048" indent="-384048" algn="l" defTabSz="914400" rtl="0" eaLnBrk="1" latinLnBrk="0" hangingPunct="1">
                <a:lnSpc>
                  <a:spcPct val="94000"/>
                </a:lnSpc>
                <a:spcBef>
                  <a:spcPts val="10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20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8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6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200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657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4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4114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7000"/>
                </a:lnSpc>
                <a:buNone/>
              </a:pPr>
              <a:r>
                <a:rPr lang="es-MX" sz="16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COORDINACIÓN DE LA OFICINA DE TRANSPARENCIA, ACCESO A LA INFORMACIÓN, DATOS PERSONALES Y ARCHIVO</a:t>
              </a:r>
              <a:endParaRPr lang="es-MX" sz="1600" dirty="0"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3C3184FD-8C3D-4B59-A85C-80D0A64139AF}"/>
              </a:ext>
            </a:extLst>
          </p:cNvPr>
          <p:cNvSpPr txBox="1">
            <a:spLocks/>
          </p:cNvSpPr>
          <p:nvPr/>
        </p:nvSpPr>
        <p:spPr>
          <a:xfrm>
            <a:off x="1158619" y="2157677"/>
            <a:ext cx="10160169" cy="4547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la presente gráfica se muestra el número de participantes por área administrativa de esta Alcaldía. </a:t>
            </a:r>
            <a:endParaRPr lang="es-MX" sz="22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868713"/>
              </p:ext>
            </p:extLst>
          </p:nvPr>
        </p:nvGraphicFramePr>
        <p:xfrm>
          <a:off x="1928427" y="3002693"/>
          <a:ext cx="8294729" cy="3970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9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4FF6D-A59D-4EC9-836E-888230601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540" y="1488761"/>
            <a:ext cx="9601200" cy="874174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Participantes por estatus laboral</a:t>
            </a:r>
            <a:endParaRPr lang="es-MX" sz="3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2A80C04-6782-45F7-9FDF-50A14B4C75A3}"/>
              </a:ext>
            </a:extLst>
          </p:cNvPr>
          <p:cNvGrpSpPr/>
          <p:nvPr/>
        </p:nvGrpSpPr>
        <p:grpSpPr>
          <a:xfrm>
            <a:off x="3306482" y="56928"/>
            <a:ext cx="8610881" cy="1487000"/>
            <a:chOff x="3286637" y="97325"/>
            <a:chExt cx="8610881" cy="1487000"/>
          </a:xfrm>
        </p:grpSpPr>
        <p:pic>
          <p:nvPicPr>
            <p:cNvPr id="5" name="Imagen 4" descr="Resultado de imagen para alcaldia tlalpan logotipo">
              <a:extLst>
                <a:ext uri="{FF2B5EF4-FFF2-40B4-BE49-F238E27FC236}">
                  <a16:creationId xmlns:a16="http://schemas.microsoft.com/office/drawing/2014/main" id="{A507026D-A807-4CD3-B130-2C03C53B4DD2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4" t="11027" r="14503" b="13688"/>
            <a:stretch/>
          </p:blipFill>
          <p:spPr bwMode="auto">
            <a:xfrm>
              <a:off x="10330656" y="97325"/>
              <a:ext cx="1566862" cy="1487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Subtítulo 2">
              <a:extLst>
                <a:ext uri="{FF2B5EF4-FFF2-40B4-BE49-F238E27FC236}">
                  <a16:creationId xmlns:a16="http://schemas.microsoft.com/office/drawing/2014/main" id="{BAB0EE7B-C242-43ED-9B0B-A964CD5E1A52}"/>
                </a:ext>
              </a:extLst>
            </p:cNvPr>
            <p:cNvSpPr txBox="1">
              <a:spLocks/>
            </p:cNvSpPr>
            <p:nvPr/>
          </p:nvSpPr>
          <p:spPr>
            <a:xfrm>
              <a:off x="3286637" y="571282"/>
              <a:ext cx="6900901" cy="6330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84048" indent="-384048" algn="l" defTabSz="914400" rtl="0" eaLnBrk="1" latinLnBrk="0" hangingPunct="1">
                <a:lnSpc>
                  <a:spcPct val="94000"/>
                </a:lnSpc>
                <a:spcBef>
                  <a:spcPts val="10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20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8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6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200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657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4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4114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7000"/>
                </a:lnSpc>
                <a:buNone/>
              </a:pPr>
              <a:r>
                <a:rPr lang="es-MX" sz="16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COORDINACIÓN DE LA OFICINA DE TRANSPARENCIA, ACCESO A LA INFORMACIÓN, DATOS PERSONALES Y ARCHIVO</a:t>
              </a:r>
              <a:endParaRPr lang="es-MX" sz="1600" dirty="0"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3C3184FD-8C3D-4B59-A85C-80D0A64139AF}"/>
              </a:ext>
            </a:extLst>
          </p:cNvPr>
          <p:cNvSpPr txBox="1">
            <a:spLocks/>
          </p:cNvSpPr>
          <p:nvPr/>
        </p:nvSpPr>
        <p:spPr>
          <a:xfrm>
            <a:off x="1158619" y="2157677"/>
            <a:ext cx="10160169" cy="4547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las 397 personas servidoras públicas que participaron, 68 servidores públicos son de base, nómina 8 y colaboradores de Concejales, por otra parte, 329 son servidores públicos de estructura. </a:t>
            </a:r>
            <a:endParaRPr lang="es-MX" sz="22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887867"/>
              </p:ext>
            </p:extLst>
          </p:nvPr>
        </p:nvGraphicFramePr>
        <p:xfrm>
          <a:off x="2627871" y="3416644"/>
          <a:ext cx="7043351" cy="3231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39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52A80C04-6782-45F7-9FDF-50A14B4C75A3}"/>
              </a:ext>
            </a:extLst>
          </p:cNvPr>
          <p:cNvGrpSpPr/>
          <p:nvPr/>
        </p:nvGrpSpPr>
        <p:grpSpPr>
          <a:xfrm>
            <a:off x="3306482" y="56928"/>
            <a:ext cx="8610881" cy="1487000"/>
            <a:chOff x="3286637" y="97325"/>
            <a:chExt cx="8610881" cy="1487000"/>
          </a:xfrm>
        </p:grpSpPr>
        <p:pic>
          <p:nvPicPr>
            <p:cNvPr id="5" name="Imagen 4" descr="Resultado de imagen para alcaldia tlalpan logotipo">
              <a:extLst>
                <a:ext uri="{FF2B5EF4-FFF2-40B4-BE49-F238E27FC236}">
                  <a16:creationId xmlns:a16="http://schemas.microsoft.com/office/drawing/2014/main" id="{A507026D-A807-4CD3-B130-2C03C53B4DD2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4" t="11027" r="14503" b="13688"/>
            <a:stretch/>
          </p:blipFill>
          <p:spPr bwMode="auto">
            <a:xfrm>
              <a:off x="10330656" y="97325"/>
              <a:ext cx="1566862" cy="1487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Subtítulo 2">
              <a:extLst>
                <a:ext uri="{FF2B5EF4-FFF2-40B4-BE49-F238E27FC236}">
                  <a16:creationId xmlns:a16="http://schemas.microsoft.com/office/drawing/2014/main" id="{BAB0EE7B-C242-43ED-9B0B-A964CD5E1A52}"/>
                </a:ext>
              </a:extLst>
            </p:cNvPr>
            <p:cNvSpPr txBox="1">
              <a:spLocks/>
            </p:cNvSpPr>
            <p:nvPr/>
          </p:nvSpPr>
          <p:spPr>
            <a:xfrm>
              <a:off x="3286637" y="571282"/>
              <a:ext cx="6900901" cy="6330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84048" indent="-384048" algn="l" defTabSz="914400" rtl="0" eaLnBrk="1" latinLnBrk="0" hangingPunct="1">
                <a:lnSpc>
                  <a:spcPct val="94000"/>
                </a:lnSpc>
                <a:spcBef>
                  <a:spcPts val="10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20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8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6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200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657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4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4114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7000"/>
                </a:lnSpc>
                <a:buNone/>
              </a:pPr>
              <a:r>
                <a:rPr lang="es-MX" sz="1600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COORDINACIÓN DE LA OFICINA DE TRANSPARENCIA, ACCESO A LA INFORMACIÓN, DATOS PERSONALES Y ARCHIVO</a:t>
              </a:r>
              <a:endParaRPr lang="es-MX" sz="1600" dirty="0"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59" y="1413164"/>
            <a:ext cx="3338946" cy="250421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113" y="1954530"/>
            <a:ext cx="5428209" cy="407115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59" y="3990109"/>
            <a:ext cx="3338946" cy="250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5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corte">
  <a:themeElements>
    <a:clrScheme name="Recort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Recort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356</TotalTime>
  <Words>480</Words>
  <Application>Microsoft Office PowerPoint</Application>
  <PresentationFormat>Panorámica</PresentationFormat>
  <Paragraphs>41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Franklin Gothic Book</vt:lpstr>
      <vt:lpstr>Tahoma</vt:lpstr>
      <vt:lpstr>Times New Roman</vt:lpstr>
      <vt:lpstr>Recorte</vt:lpstr>
      <vt:lpstr>Cursos Presenciales</vt:lpstr>
      <vt:lpstr>Introducción: </vt:lpstr>
      <vt:lpstr>Cursos presenciales</vt:lpstr>
      <vt:lpstr>Número de participantes</vt:lpstr>
      <vt:lpstr>Participantes divididos por género</vt:lpstr>
      <vt:lpstr>Participantes por Unidad Administrativa</vt:lpstr>
      <vt:lpstr>Participantes por estatus laboral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Infomex</dc:title>
  <dc:creator>PACO MEJIA</dc:creator>
  <cp:lastModifiedBy>Israel Transparencia</cp:lastModifiedBy>
  <cp:revision>40</cp:revision>
  <cp:lastPrinted>2019-09-02T19:18:35Z</cp:lastPrinted>
  <dcterms:created xsi:type="dcterms:W3CDTF">2019-09-02T03:31:35Z</dcterms:created>
  <dcterms:modified xsi:type="dcterms:W3CDTF">2020-06-17T16:41:29Z</dcterms:modified>
</cp:coreProperties>
</file>