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C35F461B-B2E3-4CEB-B1E9-D04665B2EA63}" type="datetimeFigureOut">
              <a:rPr lang="es-MX" smtClean="0"/>
              <a:t>15/10/2024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437D720-8636-4553-BAA3-AC08F6725D2E}"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4620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35F461B-B2E3-4CEB-B1E9-D04665B2EA63}" type="datetimeFigureOut">
              <a:rPr lang="es-MX" smtClean="0"/>
              <a:t>15/10/2024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437D720-8636-4553-BAA3-AC08F6725D2E}" type="slidenum">
              <a:rPr lang="es-MX" smtClean="0"/>
              <a:t>‹Nº›</a:t>
            </a:fld>
            <a:endParaRPr lang="es-MX"/>
          </a:p>
        </p:txBody>
      </p:sp>
    </p:spTree>
    <p:extLst>
      <p:ext uri="{BB962C8B-B14F-4D97-AF65-F5344CB8AC3E}">
        <p14:creationId xmlns:p14="http://schemas.microsoft.com/office/powerpoint/2010/main" val="1406782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35F461B-B2E3-4CEB-B1E9-D04665B2EA63}" type="datetimeFigureOut">
              <a:rPr lang="es-MX" smtClean="0"/>
              <a:t>15/10/2024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437D720-8636-4553-BAA3-AC08F6725D2E}" type="slidenum">
              <a:rPr lang="es-MX" smtClean="0"/>
              <a:t>‹Nº›</a:t>
            </a:fld>
            <a:endParaRPr lang="es-MX"/>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762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35F461B-B2E3-4CEB-B1E9-D04665B2EA63}" type="datetimeFigureOut">
              <a:rPr lang="es-MX" smtClean="0"/>
              <a:t>15/10/2024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437D720-8636-4553-BAA3-AC08F6725D2E}" type="slidenum">
              <a:rPr lang="es-MX" smtClean="0"/>
              <a:t>‹Nº›</a:t>
            </a:fld>
            <a:endParaRPr lang="es-MX"/>
          </a:p>
        </p:txBody>
      </p:sp>
    </p:spTree>
    <p:extLst>
      <p:ext uri="{BB962C8B-B14F-4D97-AF65-F5344CB8AC3E}">
        <p14:creationId xmlns:p14="http://schemas.microsoft.com/office/powerpoint/2010/main" val="93342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35F461B-B2E3-4CEB-B1E9-D04665B2EA63}" type="datetimeFigureOut">
              <a:rPr lang="es-MX" smtClean="0"/>
              <a:t>15/10/2024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437D720-8636-4553-BAA3-AC08F6725D2E}"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9377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35F461B-B2E3-4CEB-B1E9-D04665B2EA63}" type="datetimeFigureOut">
              <a:rPr lang="es-MX" smtClean="0"/>
              <a:t>15/10/2024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437D720-8636-4553-BAA3-AC08F6725D2E}" type="slidenum">
              <a:rPr lang="es-MX" smtClean="0"/>
              <a:t>‹Nº›</a:t>
            </a:fld>
            <a:endParaRPr lang="es-MX"/>
          </a:p>
        </p:txBody>
      </p:sp>
    </p:spTree>
    <p:extLst>
      <p:ext uri="{BB962C8B-B14F-4D97-AF65-F5344CB8AC3E}">
        <p14:creationId xmlns:p14="http://schemas.microsoft.com/office/powerpoint/2010/main" val="282652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Editar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35F461B-B2E3-4CEB-B1E9-D04665B2EA63}" type="datetimeFigureOut">
              <a:rPr lang="es-MX" smtClean="0"/>
              <a:t>15/10/2024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437D720-8636-4553-BAA3-AC08F6725D2E}" type="slidenum">
              <a:rPr lang="es-MX" smtClean="0"/>
              <a:t>‹Nº›</a:t>
            </a:fld>
            <a:endParaRPr lang="es-MX"/>
          </a:p>
        </p:txBody>
      </p:sp>
    </p:spTree>
    <p:extLst>
      <p:ext uri="{BB962C8B-B14F-4D97-AF65-F5344CB8AC3E}">
        <p14:creationId xmlns:p14="http://schemas.microsoft.com/office/powerpoint/2010/main" val="226118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35F461B-B2E3-4CEB-B1E9-D04665B2EA63}" type="datetimeFigureOut">
              <a:rPr lang="es-MX" smtClean="0"/>
              <a:t>15/10/2024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437D720-8636-4553-BAA3-AC08F6725D2E}" type="slidenum">
              <a:rPr lang="es-MX" smtClean="0"/>
              <a:t>‹Nº›</a:t>
            </a:fld>
            <a:endParaRPr lang="es-MX"/>
          </a:p>
        </p:txBody>
      </p:sp>
    </p:spTree>
    <p:extLst>
      <p:ext uri="{BB962C8B-B14F-4D97-AF65-F5344CB8AC3E}">
        <p14:creationId xmlns:p14="http://schemas.microsoft.com/office/powerpoint/2010/main" val="171066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F461B-B2E3-4CEB-B1E9-D04665B2EA63}" type="datetimeFigureOut">
              <a:rPr lang="es-MX" smtClean="0"/>
              <a:t>15/10/2024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437D720-8636-4553-BAA3-AC08F6725D2E}" type="slidenum">
              <a:rPr lang="es-MX" smtClean="0"/>
              <a:t>‹Nº›</a:t>
            </a:fld>
            <a:endParaRPr lang="es-MX"/>
          </a:p>
        </p:txBody>
      </p:sp>
    </p:spTree>
    <p:extLst>
      <p:ext uri="{BB962C8B-B14F-4D97-AF65-F5344CB8AC3E}">
        <p14:creationId xmlns:p14="http://schemas.microsoft.com/office/powerpoint/2010/main" val="3679905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35F461B-B2E3-4CEB-B1E9-D04665B2EA63}" type="datetimeFigureOut">
              <a:rPr lang="es-MX" smtClean="0"/>
              <a:t>15/10/2024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437D720-8636-4553-BAA3-AC08F6725D2E}" type="slidenum">
              <a:rPr lang="es-MX" smtClean="0"/>
              <a:t>‹Nº›</a:t>
            </a:fld>
            <a:endParaRPr lang="es-MX"/>
          </a:p>
        </p:txBody>
      </p:sp>
    </p:spTree>
    <p:extLst>
      <p:ext uri="{BB962C8B-B14F-4D97-AF65-F5344CB8AC3E}">
        <p14:creationId xmlns:p14="http://schemas.microsoft.com/office/powerpoint/2010/main" val="211423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35F461B-B2E3-4CEB-B1E9-D04665B2EA63}" type="datetimeFigureOut">
              <a:rPr lang="es-MX" smtClean="0"/>
              <a:t>15/10/2024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437D720-8636-4553-BAA3-AC08F6725D2E}"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515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35F461B-B2E3-4CEB-B1E9-D04665B2EA63}" type="datetimeFigureOut">
              <a:rPr lang="es-MX" smtClean="0"/>
              <a:t>15/10/2024</a:t>
            </a:fld>
            <a:endParaRPr lang="es-MX"/>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MX"/>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437D720-8636-4553-BAA3-AC08F6725D2E}" type="slidenum">
              <a:rPr lang="es-MX" smtClean="0"/>
              <a:t>‹Nº›</a:t>
            </a:fld>
            <a:endParaRPr lang="es-MX"/>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59275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repositorio.tlalpan.gob.mx:8080/TRANSPARENCIA/121-I/norm.tlal/2019/progrma%20provicional%202018-2020.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repositorio.tlalpan.gob.mx:8080/DGPD/Nota%20Art124%20Fr07B.pdf" TargetMode="External"/><Relationship Id="rId2" Type="http://schemas.openxmlformats.org/officeDocument/2006/relationships/hyperlink" Target="http://repositorio.tlalpan.gob.mx:8080/DGPD/POA%202024.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repositorio.tlalpan.gob.mx:8080/DGPD/_Programa%20de%20Gobierno%20Alcald%c3%ada%20Tlp.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repositorio.tlalpan.gob.mx:8080/DGPD/POA%202024.pdf" TargetMode="External"/><Relationship Id="rId2" Type="http://schemas.openxmlformats.org/officeDocument/2006/relationships/hyperlink" Target="http://repositorio.tlalpan.gob.mx:8080/DGPD/plan_gob_nov_digital.pdf" TargetMode="External"/><Relationship Id="rId1" Type="http://schemas.openxmlformats.org/officeDocument/2006/relationships/slideLayout" Target="../slideLayouts/slideLayout2.xml"/><Relationship Id="rId4" Type="http://schemas.openxmlformats.org/officeDocument/2006/relationships/hyperlink" Target="http://repositorio.tlalpan.gob.mx:8080/DGPD/_Programa%20de%20Gobierno%20Alcald%c3%ada%20Tlp.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repositorio.tlalpan.gob.mx:8080/DGPD/Nota%20A121Fr07D%202%c2%b0%20T24.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repositorio.tlalpan.gob.mx:8080/DGPD/PRIMER%20INFORME%20DE%20GOBIERNO%20AEGM%20AT%202021-2024.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repositorio.tlalpan.gob.mx:8080/DGPD/A121Fr44B_1T22_Encuestas.pdf" TargetMode="External"/><Relationship Id="rId2" Type="http://schemas.openxmlformats.org/officeDocument/2006/relationships/hyperlink" Target="https://www.tlalpan.cdmx.gob.mx/resultado-de-la-evaluacion-interna-del-programa-social-alianzas-entre-gente-grande-202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repositorio.tlalpan.gob.mx:8080/DGPD/Nota%20A121Fr45%20Estudio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3 Trimestre de SIPOT</a:t>
            </a:r>
            <a:endParaRPr lang="es-MX" dirty="0"/>
          </a:p>
        </p:txBody>
      </p:sp>
      <p:sp>
        <p:nvSpPr>
          <p:cNvPr id="3" name="Subtítulo 2"/>
          <p:cNvSpPr>
            <a:spLocks noGrp="1"/>
          </p:cNvSpPr>
          <p:nvPr>
            <p:ph type="subTitle" idx="1"/>
          </p:nvPr>
        </p:nvSpPr>
        <p:spPr/>
        <p:txBody>
          <a:bodyPr/>
          <a:lstStyle/>
          <a:p>
            <a:r>
              <a:rPr lang="es-MX" dirty="0" smtClean="0"/>
              <a:t>PLANEACION</a:t>
            </a:r>
          </a:p>
          <a:p>
            <a:endParaRPr lang="es-MX" dirty="0"/>
          </a:p>
        </p:txBody>
      </p:sp>
    </p:spTree>
    <p:extLst>
      <p:ext uri="{BB962C8B-B14F-4D97-AF65-F5344CB8AC3E}">
        <p14:creationId xmlns:p14="http://schemas.microsoft.com/office/powerpoint/2010/main" val="2676399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A124Fr07A_Programa-de-Desarrollo</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234574922"/>
              </p:ext>
            </p:extLst>
          </p:nvPr>
        </p:nvGraphicFramePr>
        <p:xfrm>
          <a:off x="838200" y="3238506"/>
          <a:ext cx="10515599" cy="1525575"/>
        </p:xfrm>
        <a:graphic>
          <a:graphicData uri="http://schemas.openxmlformats.org/drawingml/2006/table">
            <a:tbl>
              <a:tblPr>
                <a:tableStyleId>{5C22544A-7EE6-4342-B048-85BDC9FD1C3A}</a:tableStyleId>
              </a:tblPr>
              <a:tblGrid>
                <a:gridCol w="436458">
                  <a:extLst>
                    <a:ext uri="{9D8B030D-6E8A-4147-A177-3AD203B41FA5}">
                      <a16:colId xmlns:a16="http://schemas.microsoft.com/office/drawing/2014/main" val="529427467"/>
                    </a:ext>
                  </a:extLst>
                </a:gridCol>
                <a:gridCol w="1177422">
                  <a:extLst>
                    <a:ext uri="{9D8B030D-6E8A-4147-A177-3AD203B41FA5}">
                      <a16:colId xmlns:a16="http://schemas.microsoft.com/office/drawing/2014/main" val="3830541184"/>
                    </a:ext>
                  </a:extLst>
                </a:gridCol>
                <a:gridCol w="1207873">
                  <a:extLst>
                    <a:ext uri="{9D8B030D-6E8A-4147-A177-3AD203B41FA5}">
                      <a16:colId xmlns:a16="http://schemas.microsoft.com/office/drawing/2014/main" val="208251971"/>
                    </a:ext>
                  </a:extLst>
                </a:gridCol>
                <a:gridCol w="1512379">
                  <a:extLst>
                    <a:ext uri="{9D8B030D-6E8A-4147-A177-3AD203B41FA5}">
                      <a16:colId xmlns:a16="http://schemas.microsoft.com/office/drawing/2014/main" val="4064242182"/>
                    </a:ext>
                  </a:extLst>
                </a:gridCol>
                <a:gridCol w="1908236">
                  <a:extLst>
                    <a:ext uri="{9D8B030D-6E8A-4147-A177-3AD203B41FA5}">
                      <a16:colId xmlns:a16="http://schemas.microsoft.com/office/drawing/2014/main" val="700078540"/>
                    </a:ext>
                  </a:extLst>
                </a:gridCol>
                <a:gridCol w="1106371">
                  <a:extLst>
                    <a:ext uri="{9D8B030D-6E8A-4147-A177-3AD203B41FA5}">
                      <a16:colId xmlns:a16="http://schemas.microsoft.com/office/drawing/2014/main" val="989422501"/>
                    </a:ext>
                  </a:extLst>
                </a:gridCol>
                <a:gridCol w="771415">
                  <a:extLst>
                    <a:ext uri="{9D8B030D-6E8A-4147-A177-3AD203B41FA5}">
                      <a16:colId xmlns:a16="http://schemas.microsoft.com/office/drawing/2014/main" val="4031029943"/>
                    </a:ext>
                  </a:extLst>
                </a:gridCol>
                <a:gridCol w="1075920">
                  <a:extLst>
                    <a:ext uri="{9D8B030D-6E8A-4147-A177-3AD203B41FA5}">
                      <a16:colId xmlns:a16="http://schemas.microsoft.com/office/drawing/2014/main" val="892995238"/>
                    </a:ext>
                  </a:extLst>
                </a:gridCol>
                <a:gridCol w="883067">
                  <a:extLst>
                    <a:ext uri="{9D8B030D-6E8A-4147-A177-3AD203B41FA5}">
                      <a16:colId xmlns:a16="http://schemas.microsoft.com/office/drawing/2014/main" val="3447138534"/>
                    </a:ext>
                  </a:extLst>
                </a:gridCol>
                <a:gridCol w="436458">
                  <a:extLst>
                    <a:ext uri="{9D8B030D-6E8A-4147-A177-3AD203B41FA5}">
                      <a16:colId xmlns:a16="http://schemas.microsoft.com/office/drawing/2014/main" val="1190642143"/>
                    </a:ext>
                  </a:extLst>
                </a:gridCol>
              </a:tblGrid>
              <a:tr h="146163">
                <a:tc gridSpan="3">
                  <a:txBody>
                    <a:bodyPr/>
                    <a:lstStyle/>
                    <a:p>
                      <a:pPr algn="ctr" fontAlgn="b"/>
                      <a:r>
                        <a:rPr lang="es-MX" sz="900" u="none" strike="noStrike">
                          <a:effectLst/>
                        </a:rPr>
                        <a:t>TÍTULO</a:t>
                      </a:r>
                      <a:endParaRPr lang="es-MX" sz="900" b="1" i="0" u="none" strike="noStrike">
                        <a:solidFill>
                          <a:srgbClr val="FFFFFF"/>
                        </a:solidFill>
                        <a:effectLst/>
                        <a:latin typeface="Arial" panose="020B0604020202020204" pitchFamily="34" charset="0"/>
                      </a:endParaRPr>
                    </a:p>
                  </a:txBody>
                  <a:tcPr marL="6090" marR="6090" marT="6090" marB="0" anchor="b"/>
                </a:tc>
                <a:tc hMerge="1">
                  <a:txBody>
                    <a:bodyPr/>
                    <a:lstStyle/>
                    <a:p>
                      <a:endParaRPr lang="es-MX"/>
                    </a:p>
                  </a:txBody>
                  <a:tcPr/>
                </a:tc>
                <a:tc hMerge="1">
                  <a:txBody>
                    <a:bodyPr/>
                    <a:lstStyle/>
                    <a:p>
                      <a:endParaRPr lang="es-MX"/>
                    </a:p>
                  </a:txBody>
                  <a:tcPr/>
                </a:tc>
                <a:tc gridSpan="3">
                  <a:txBody>
                    <a:bodyPr/>
                    <a:lstStyle/>
                    <a:p>
                      <a:pPr algn="ctr" fontAlgn="b"/>
                      <a:r>
                        <a:rPr lang="es-MX" sz="900" u="none" strike="noStrike">
                          <a:effectLst/>
                        </a:rPr>
                        <a:t>NOMBRE CORTO</a:t>
                      </a:r>
                      <a:endParaRPr lang="es-MX" sz="900" b="1" i="0" u="none" strike="noStrike">
                        <a:solidFill>
                          <a:srgbClr val="FFFFFF"/>
                        </a:solidFill>
                        <a:effectLst/>
                        <a:latin typeface="Arial" panose="020B0604020202020204" pitchFamily="34" charset="0"/>
                      </a:endParaRPr>
                    </a:p>
                  </a:txBody>
                  <a:tcPr marL="6090" marR="6090" marT="6090" marB="0" anchor="b"/>
                </a:tc>
                <a:tc hMerge="1">
                  <a:txBody>
                    <a:bodyPr/>
                    <a:lstStyle/>
                    <a:p>
                      <a:endParaRPr lang="es-MX"/>
                    </a:p>
                  </a:txBody>
                  <a:tcPr/>
                </a:tc>
                <a:tc hMerge="1">
                  <a:txBody>
                    <a:bodyPr/>
                    <a:lstStyle/>
                    <a:p>
                      <a:endParaRPr lang="es-MX"/>
                    </a:p>
                  </a:txBody>
                  <a:tcPr/>
                </a:tc>
                <a:tc gridSpan="4">
                  <a:txBody>
                    <a:bodyPr/>
                    <a:lstStyle/>
                    <a:p>
                      <a:pPr algn="ctr" fontAlgn="b"/>
                      <a:r>
                        <a:rPr lang="es-MX" sz="900" u="none" strike="noStrike">
                          <a:effectLst/>
                        </a:rPr>
                        <a:t>DESCRIPCIÓN</a:t>
                      </a:r>
                      <a:endParaRPr lang="es-MX" sz="900" b="1" i="0" u="none" strike="noStrike">
                        <a:solidFill>
                          <a:srgbClr val="FFFFFF"/>
                        </a:solidFill>
                        <a:effectLst/>
                        <a:latin typeface="Arial" panose="020B0604020202020204" pitchFamily="34" charset="0"/>
                      </a:endParaRPr>
                    </a:p>
                  </a:txBody>
                  <a:tcPr marL="6090" marR="6090" marT="6090" marB="0" anchor="b"/>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867680901"/>
                  </a:ext>
                </a:extLst>
              </a:tr>
              <a:tr h="146163">
                <a:tc gridSpan="3">
                  <a:txBody>
                    <a:bodyPr/>
                    <a:lstStyle/>
                    <a:p>
                      <a:pPr algn="l" fontAlgn="b"/>
                      <a:r>
                        <a:rPr lang="es-MX" sz="900" u="none" strike="noStrike">
                          <a:effectLst/>
                        </a:rPr>
                        <a:t>Programa de Desarrollo </a:t>
                      </a:r>
                      <a:endParaRPr lang="es-MX" sz="900" b="0" i="0" u="none" strike="noStrike">
                        <a:solidFill>
                          <a:srgbClr val="000000"/>
                        </a:solidFill>
                        <a:effectLst/>
                        <a:latin typeface="Arial" panose="020B0604020202020204" pitchFamily="34" charset="0"/>
                      </a:endParaRPr>
                    </a:p>
                  </a:txBody>
                  <a:tcPr marL="6090" marR="6090" marT="6090" marB="0" anchor="b"/>
                </a:tc>
                <a:tc hMerge="1">
                  <a:txBody>
                    <a:bodyPr/>
                    <a:lstStyle/>
                    <a:p>
                      <a:endParaRPr lang="es-MX"/>
                    </a:p>
                  </a:txBody>
                  <a:tcPr/>
                </a:tc>
                <a:tc hMerge="1">
                  <a:txBody>
                    <a:bodyPr/>
                    <a:lstStyle/>
                    <a:p>
                      <a:endParaRPr lang="es-MX"/>
                    </a:p>
                  </a:txBody>
                  <a:tcPr/>
                </a:tc>
                <a:tc gridSpan="3">
                  <a:txBody>
                    <a:bodyPr/>
                    <a:lstStyle/>
                    <a:p>
                      <a:pPr algn="l" fontAlgn="b"/>
                      <a:r>
                        <a:rPr lang="es-MX" sz="900" u="none" strike="noStrike">
                          <a:effectLst/>
                        </a:rPr>
                        <a:t>A124Fr07A_Programa-de-Desarrollo</a:t>
                      </a:r>
                      <a:endParaRPr lang="es-MX" sz="900" b="0" i="0" u="none" strike="noStrike">
                        <a:solidFill>
                          <a:srgbClr val="000000"/>
                        </a:solidFill>
                        <a:effectLst/>
                        <a:latin typeface="Arial" panose="020B0604020202020204" pitchFamily="34" charset="0"/>
                      </a:endParaRPr>
                    </a:p>
                  </a:txBody>
                  <a:tcPr marL="6090" marR="6090" marT="6090" marB="0" anchor="b"/>
                </a:tc>
                <a:tc hMerge="1">
                  <a:txBody>
                    <a:bodyPr/>
                    <a:lstStyle/>
                    <a:p>
                      <a:endParaRPr lang="es-MX"/>
                    </a:p>
                  </a:txBody>
                  <a:tcPr/>
                </a:tc>
                <a:tc hMerge="1">
                  <a:txBody>
                    <a:bodyPr/>
                    <a:lstStyle/>
                    <a:p>
                      <a:endParaRPr lang="es-MX"/>
                    </a:p>
                  </a:txBody>
                  <a:tcPr/>
                </a:tc>
                <a:tc gridSpan="4">
                  <a:txBody>
                    <a:bodyPr/>
                    <a:lstStyle/>
                    <a:p>
                      <a:pPr algn="ctr" fontAlgn="b"/>
                      <a:r>
                        <a:rPr lang="es-MX" sz="900" u="none" strike="noStrike">
                          <a:effectLst/>
                        </a:rPr>
                        <a:t>Programa de Desarrollo Delegacional </a:t>
                      </a:r>
                      <a:endParaRPr lang="es-MX" sz="900" b="0" i="0" u="none" strike="noStrike">
                        <a:solidFill>
                          <a:srgbClr val="000000"/>
                        </a:solidFill>
                        <a:effectLst/>
                        <a:latin typeface="Arial" panose="020B0604020202020204" pitchFamily="34" charset="0"/>
                      </a:endParaRPr>
                    </a:p>
                  </a:txBody>
                  <a:tcPr marL="6090" marR="6090" marT="6090" marB="0" anchor="b"/>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362916518"/>
                  </a:ext>
                </a:extLst>
              </a:tr>
              <a:tr h="146163">
                <a:tc gridSpan="10">
                  <a:txBody>
                    <a:bodyPr/>
                    <a:lstStyle/>
                    <a:p>
                      <a:pPr algn="ctr" fontAlgn="b"/>
                      <a:r>
                        <a:rPr lang="es-MX" sz="900" u="none" strike="noStrike">
                          <a:effectLst/>
                        </a:rPr>
                        <a:t>Tabla Campos</a:t>
                      </a:r>
                      <a:endParaRPr lang="es-MX" sz="900" b="1" i="0" u="none" strike="noStrike">
                        <a:solidFill>
                          <a:srgbClr val="FFFFFF"/>
                        </a:solidFill>
                        <a:effectLst/>
                        <a:latin typeface="Arial" panose="020B0604020202020204" pitchFamily="34" charset="0"/>
                      </a:endParaRPr>
                    </a:p>
                  </a:txBody>
                  <a:tcPr marL="6090" marR="6090" marT="6090"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972516666"/>
                  </a:ext>
                </a:extLst>
              </a:tr>
              <a:tr h="502435">
                <a:tc>
                  <a:txBody>
                    <a:bodyPr/>
                    <a:lstStyle/>
                    <a:p>
                      <a:pPr algn="ctr" fontAlgn="ctr"/>
                      <a:r>
                        <a:rPr lang="es-MX" sz="900" u="none" strike="noStrike">
                          <a:effectLst/>
                        </a:rPr>
                        <a:t>Ejercicio</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Fecha de inicio del periodo que se informa (día/mes/año)</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Fecha de término del periodo que se informa (día/mes/año)</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Denominación del Programa de Desarrollo Delegacion</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Hipervínculo al Programa Desarrollo Delegacional</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Fecha de publicación en gaceta oficial</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Fecha de validación</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Área(s) responsable(s) de la información</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Fecha de Actualización</a:t>
                      </a:r>
                      <a:endParaRPr lang="es-MX" sz="900" b="0" i="0" u="none" strike="noStrike">
                        <a:solidFill>
                          <a:srgbClr val="000000"/>
                        </a:solidFill>
                        <a:effectLst/>
                        <a:latin typeface="Arial" panose="020B0604020202020204" pitchFamily="34" charset="0"/>
                      </a:endParaRPr>
                    </a:p>
                  </a:txBody>
                  <a:tcPr marL="6090" marR="6090" marT="6090" marB="0" anchor="ctr"/>
                </a:tc>
                <a:tc>
                  <a:txBody>
                    <a:bodyPr/>
                    <a:lstStyle/>
                    <a:p>
                      <a:pPr algn="ctr" fontAlgn="ctr"/>
                      <a:r>
                        <a:rPr lang="es-MX" sz="900" u="none" strike="noStrike">
                          <a:effectLst/>
                        </a:rPr>
                        <a:t>Nota</a:t>
                      </a:r>
                      <a:endParaRPr lang="es-MX" sz="900" b="0" i="0" u="none" strike="noStrike">
                        <a:solidFill>
                          <a:srgbClr val="000000"/>
                        </a:solidFill>
                        <a:effectLst/>
                        <a:latin typeface="Arial" panose="020B0604020202020204" pitchFamily="34" charset="0"/>
                      </a:endParaRPr>
                    </a:p>
                  </a:txBody>
                  <a:tcPr marL="6090" marR="6090" marT="6090" marB="0" anchor="ctr"/>
                </a:tc>
                <a:extLst>
                  <a:ext uri="{0D108BD9-81ED-4DB2-BD59-A6C34878D82A}">
                    <a16:rowId xmlns:a16="http://schemas.microsoft.com/office/drawing/2014/main" val="2287128604"/>
                  </a:ext>
                </a:extLst>
              </a:tr>
              <a:tr h="584651">
                <a:tc>
                  <a:txBody>
                    <a:bodyPr/>
                    <a:lstStyle/>
                    <a:p>
                      <a:pPr algn="ctr" fontAlgn="ctr"/>
                      <a:r>
                        <a:rPr lang="es-MX" sz="900" u="none" strike="noStrike">
                          <a:effectLst/>
                        </a:rPr>
                        <a:t>2024</a:t>
                      </a:r>
                      <a:endParaRPr lang="es-MX" sz="900" b="0" i="0" u="none" strike="noStrike">
                        <a:solidFill>
                          <a:srgbClr val="000000"/>
                        </a:solidFill>
                        <a:effectLst/>
                        <a:latin typeface="Calibri" panose="020F0502020204030204" pitchFamily="34" charset="0"/>
                      </a:endParaRPr>
                    </a:p>
                  </a:txBody>
                  <a:tcPr marL="6090" marR="6090" marT="6090" marB="0" anchor="ctr"/>
                </a:tc>
                <a:tc>
                  <a:txBody>
                    <a:bodyPr/>
                    <a:lstStyle/>
                    <a:p>
                      <a:pPr algn="ctr" fontAlgn="ctr"/>
                      <a:r>
                        <a:rPr lang="es-MX" sz="900" u="none" strike="noStrike">
                          <a:effectLst/>
                        </a:rPr>
                        <a:t>01/07/2024</a:t>
                      </a:r>
                      <a:endParaRPr lang="es-MX" sz="900" b="0" i="0" u="none" strike="noStrike">
                        <a:solidFill>
                          <a:srgbClr val="000000"/>
                        </a:solidFill>
                        <a:effectLst/>
                        <a:latin typeface="Calibri" panose="020F0502020204030204" pitchFamily="34" charset="0"/>
                      </a:endParaRPr>
                    </a:p>
                  </a:txBody>
                  <a:tcPr marL="6090" marR="6090" marT="6090" marB="0" anchor="ctr"/>
                </a:tc>
                <a:tc>
                  <a:txBody>
                    <a:bodyPr/>
                    <a:lstStyle/>
                    <a:p>
                      <a:pPr algn="ctr" fontAlgn="ctr"/>
                      <a:r>
                        <a:rPr lang="es-MX" sz="900" u="none" strike="noStrike">
                          <a:effectLst/>
                        </a:rPr>
                        <a:t>30/09/2024</a:t>
                      </a:r>
                      <a:endParaRPr lang="es-MX" sz="900" b="0" i="0" u="none" strike="noStrike">
                        <a:solidFill>
                          <a:srgbClr val="000000"/>
                        </a:solidFill>
                        <a:effectLst/>
                        <a:latin typeface="Calibri" panose="020F0502020204030204" pitchFamily="34" charset="0"/>
                      </a:endParaRPr>
                    </a:p>
                  </a:txBody>
                  <a:tcPr marL="6090" marR="6090" marT="6090" marB="0" anchor="ctr"/>
                </a:tc>
                <a:tc>
                  <a:txBody>
                    <a:bodyPr/>
                    <a:lstStyle/>
                    <a:p>
                      <a:pPr algn="ctr" fontAlgn="ctr"/>
                      <a:r>
                        <a:rPr lang="es-MX" sz="900" u="none" strike="noStrike">
                          <a:effectLst/>
                        </a:rPr>
                        <a:t>Programa Provisional de Gobierno. Demarcación Territorial Tlalpan 2018 - 2020</a:t>
                      </a:r>
                      <a:endParaRPr lang="es-MX" sz="900" b="0" i="0" u="none" strike="noStrike">
                        <a:solidFill>
                          <a:srgbClr val="000000"/>
                        </a:solidFill>
                        <a:effectLst/>
                        <a:latin typeface="Calibri" panose="020F0502020204030204" pitchFamily="34" charset="0"/>
                      </a:endParaRPr>
                    </a:p>
                  </a:txBody>
                  <a:tcPr marL="6090" marR="6090" marT="6090" marB="0" anchor="ctr"/>
                </a:tc>
                <a:tc>
                  <a:txBody>
                    <a:bodyPr/>
                    <a:lstStyle/>
                    <a:p>
                      <a:pPr algn="ctr" fontAlgn="ctr"/>
                      <a:r>
                        <a:rPr lang="es-MX" sz="900" u="sng" strike="noStrike">
                          <a:effectLst/>
                          <a:hlinkClick r:id="rId2"/>
                        </a:rPr>
                        <a:t>http://repositorio.tlalpan.gob.mx:8080/TRANSPARENCIA/121-I/norm.tlal/2019/progrma%20provicional%202018-2020.pdf</a:t>
                      </a:r>
                      <a:endParaRPr lang="es-MX" sz="900" b="0" i="0" u="sng" strike="noStrike">
                        <a:solidFill>
                          <a:srgbClr val="0000FF"/>
                        </a:solidFill>
                        <a:effectLst/>
                        <a:latin typeface="Calibri" panose="020F0502020204030204" pitchFamily="34" charset="0"/>
                      </a:endParaRPr>
                    </a:p>
                  </a:txBody>
                  <a:tcPr marL="6090" marR="6090" marT="6090" marB="0" anchor="ctr"/>
                </a:tc>
                <a:tc>
                  <a:txBody>
                    <a:bodyPr/>
                    <a:lstStyle/>
                    <a:p>
                      <a:pPr algn="ctr" fontAlgn="ctr"/>
                      <a:r>
                        <a:rPr lang="es-MX" sz="900" u="none" strike="noStrike">
                          <a:effectLst/>
                        </a:rPr>
                        <a:t>19/07/2019</a:t>
                      </a:r>
                      <a:endParaRPr lang="es-MX" sz="900" b="0" i="0" u="none" strike="noStrike">
                        <a:solidFill>
                          <a:srgbClr val="000000"/>
                        </a:solidFill>
                        <a:effectLst/>
                        <a:latin typeface="Calibri" panose="020F0502020204030204" pitchFamily="34" charset="0"/>
                      </a:endParaRPr>
                    </a:p>
                  </a:txBody>
                  <a:tcPr marL="6090" marR="6090" marT="6090" marB="0" anchor="ctr"/>
                </a:tc>
                <a:tc>
                  <a:txBody>
                    <a:bodyPr/>
                    <a:lstStyle/>
                    <a:p>
                      <a:pPr algn="ctr" fontAlgn="ctr"/>
                      <a:r>
                        <a:rPr lang="es-MX" sz="900" u="none" strike="noStrike">
                          <a:effectLst/>
                        </a:rPr>
                        <a:t>10/10/2024</a:t>
                      </a:r>
                      <a:endParaRPr lang="es-MX" sz="900" b="0" i="0" u="none" strike="noStrike">
                        <a:solidFill>
                          <a:srgbClr val="000000"/>
                        </a:solidFill>
                        <a:effectLst/>
                        <a:latin typeface="Calibri" panose="020F0502020204030204" pitchFamily="34" charset="0"/>
                      </a:endParaRPr>
                    </a:p>
                  </a:txBody>
                  <a:tcPr marL="6090" marR="6090" marT="6090" marB="0" anchor="ctr"/>
                </a:tc>
                <a:tc>
                  <a:txBody>
                    <a:bodyPr/>
                    <a:lstStyle/>
                    <a:p>
                      <a:pPr algn="ctr" fontAlgn="ctr"/>
                      <a:r>
                        <a:rPr lang="es-MX" sz="900" u="none" strike="noStrike">
                          <a:effectLst/>
                        </a:rPr>
                        <a:t>Dirección General de Planeación del Desarrollo</a:t>
                      </a:r>
                      <a:endParaRPr lang="es-MX" sz="900" b="0" i="0" u="none" strike="noStrike">
                        <a:solidFill>
                          <a:srgbClr val="000000"/>
                        </a:solidFill>
                        <a:effectLst/>
                        <a:latin typeface="Calibri" panose="020F0502020204030204" pitchFamily="34" charset="0"/>
                      </a:endParaRPr>
                    </a:p>
                  </a:txBody>
                  <a:tcPr marL="6090" marR="6090" marT="6090" marB="0" anchor="ctr"/>
                </a:tc>
                <a:tc>
                  <a:txBody>
                    <a:bodyPr/>
                    <a:lstStyle/>
                    <a:p>
                      <a:pPr algn="ctr" fontAlgn="ctr"/>
                      <a:r>
                        <a:rPr lang="es-MX" sz="900" u="none" strike="noStrike">
                          <a:effectLst/>
                        </a:rPr>
                        <a:t>30/09/2024</a:t>
                      </a:r>
                      <a:endParaRPr lang="es-MX" sz="900" b="0" i="0" u="none" strike="noStrike">
                        <a:solidFill>
                          <a:srgbClr val="000000"/>
                        </a:solidFill>
                        <a:effectLst/>
                        <a:latin typeface="Calibri" panose="020F0502020204030204" pitchFamily="34" charset="0"/>
                      </a:endParaRPr>
                    </a:p>
                  </a:txBody>
                  <a:tcPr marL="6090" marR="6090" marT="6090" marB="0" anchor="ctr"/>
                </a:tc>
                <a:tc>
                  <a:txBody>
                    <a:bodyPr/>
                    <a:lstStyle/>
                    <a:p>
                      <a:pPr algn="l" fontAlgn="b"/>
                      <a:r>
                        <a:rPr lang="es-MX" sz="900" u="none" strike="noStrike" dirty="0">
                          <a:effectLst/>
                        </a:rPr>
                        <a:t> </a:t>
                      </a:r>
                      <a:endParaRPr lang="es-MX" sz="900" b="0" i="0" u="none" strike="noStrike" dirty="0">
                        <a:solidFill>
                          <a:srgbClr val="000000"/>
                        </a:solidFill>
                        <a:effectLst/>
                        <a:latin typeface="Calibri" panose="020F0502020204030204" pitchFamily="34" charset="0"/>
                      </a:endParaRPr>
                    </a:p>
                  </a:txBody>
                  <a:tcPr marL="6090" marR="6090" marT="6090" marB="0" anchor="b"/>
                </a:tc>
                <a:extLst>
                  <a:ext uri="{0D108BD9-81ED-4DB2-BD59-A6C34878D82A}">
                    <a16:rowId xmlns:a16="http://schemas.microsoft.com/office/drawing/2014/main" val="3018022210"/>
                  </a:ext>
                </a:extLst>
              </a:tr>
            </a:tbl>
          </a:graphicData>
        </a:graphic>
      </p:graphicFrame>
    </p:spTree>
    <p:extLst>
      <p:ext uri="{BB962C8B-B14F-4D97-AF65-F5344CB8AC3E}">
        <p14:creationId xmlns:p14="http://schemas.microsoft.com/office/powerpoint/2010/main" val="1650979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A124Fr07B_Avance-del-Programa</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607492457"/>
              </p:ext>
            </p:extLst>
          </p:nvPr>
        </p:nvGraphicFramePr>
        <p:xfrm>
          <a:off x="1030224" y="2360124"/>
          <a:ext cx="10515600" cy="2913835"/>
        </p:xfrm>
        <a:graphic>
          <a:graphicData uri="http://schemas.openxmlformats.org/drawingml/2006/table">
            <a:tbl>
              <a:tblPr>
                <a:tableStyleId>{5C22544A-7EE6-4342-B048-85BDC9FD1C3A}</a:tableStyleId>
              </a:tblPr>
              <a:tblGrid>
                <a:gridCol w="279606">
                  <a:extLst>
                    <a:ext uri="{9D8B030D-6E8A-4147-A177-3AD203B41FA5}">
                      <a16:colId xmlns:a16="http://schemas.microsoft.com/office/drawing/2014/main" val="4052646570"/>
                    </a:ext>
                  </a:extLst>
                </a:gridCol>
                <a:gridCol w="680779">
                  <a:extLst>
                    <a:ext uri="{9D8B030D-6E8A-4147-A177-3AD203B41FA5}">
                      <a16:colId xmlns:a16="http://schemas.microsoft.com/office/drawing/2014/main" val="3259217958"/>
                    </a:ext>
                  </a:extLst>
                </a:gridCol>
                <a:gridCol w="626073">
                  <a:extLst>
                    <a:ext uri="{9D8B030D-6E8A-4147-A177-3AD203B41FA5}">
                      <a16:colId xmlns:a16="http://schemas.microsoft.com/office/drawing/2014/main" val="4227294747"/>
                    </a:ext>
                  </a:extLst>
                </a:gridCol>
                <a:gridCol w="735484">
                  <a:extLst>
                    <a:ext uri="{9D8B030D-6E8A-4147-A177-3AD203B41FA5}">
                      <a16:colId xmlns:a16="http://schemas.microsoft.com/office/drawing/2014/main" val="230580481"/>
                    </a:ext>
                  </a:extLst>
                </a:gridCol>
                <a:gridCol w="741563">
                  <a:extLst>
                    <a:ext uri="{9D8B030D-6E8A-4147-A177-3AD203B41FA5}">
                      <a16:colId xmlns:a16="http://schemas.microsoft.com/office/drawing/2014/main" val="3285090309"/>
                    </a:ext>
                  </a:extLst>
                </a:gridCol>
                <a:gridCol w="759798">
                  <a:extLst>
                    <a:ext uri="{9D8B030D-6E8A-4147-A177-3AD203B41FA5}">
                      <a16:colId xmlns:a16="http://schemas.microsoft.com/office/drawing/2014/main" val="1722386799"/>
                    </a:ext>
                  </a:extLst>
                </a:gridCol>
                <a:gridCol w="437643">
                  <a:extLst>
                    <a:ext uri="{9D8B030D-6E8A-4147-A177-3AD203B41FA5}">
                      <a16:colId xmlns:a16="http://schemas.microsoft.com/office/drawing/2014/main" val="150683598"/>
                    </a:ext>
                  </a:extLst>
                </a:gridCol>
                <a:gridCol w="461957">
                  <a:extLst>
                    <a:ext uri="{9D8B030D-6E8A-4147-A177-3AD203B41FA5}">
                      <a16:colId xmlns:a16="http://schemas.microsoft.com/office/drawing/2014/main" val="4027344352"/>
                    </a:ext>
                  </a:extLst>
                </a:gridCol>
                <a:gridCol w="619995">
                  <a:extLst>
                    <a:ext uri="{9D8B030D-6E8A-4147-A177-3AD203B41FA5}">
                      <a16:colId xmlns:a16="http://schemas.microsoft.com/office/drawing/2014/main" val="1400335798"/>
                    </a:ext>
                  </a:extLst>
                </a:gridCol>
                <a:gridCol w="668622">
                  <a:extLst>
                    <a:ext uri="{9D8B030D-6E8A-4147-A177-3AD203B41FA5}">
                      <a16:colId xmlns:a16="http://schemas.microsoft.com/office/drawing/2014/main" val="2705390152"/>
                    </a:ext>
                  </a:extLst>
                </a:gridCol>
                <a:gridCol w="674700">
                  <a:extLst>
                    <a:ext uri="{9D8B030D-6E8A-4147-A177-3AD203B41FA5}">
                      <a16:colId xmlns:a16="http://schemas.microsoft.com/office/drawing/2014/main" val="4061843484"/>
                    </a:ext>
                  </a:extLst>
                </a:gridCol>
                <a:gridCol w="668622">
                  <a:extLst>
                    <a:ext uri="{9D8B030D-6E8A-4147-A177-3AD203B41FA5}">
                      <a16:colId xmlns:a16="http://schemas.microsoft.com/office/drawing/2014/main" val="2709569810"/>
                    </a:ext>
                  </a:extLst>
                </a:gridCol>
                <a:gridCol w="674700">
                  <a:extLst>
                    <a:ext uri="{9D8B030D-6E8A-4147-A177-3AD203B41FA5}">
                      <a16:colId xmlns:a16="http://schemas.microsoft.com/office/drawing/2014/main" val="3706983555"/>
                    </a:ext>
                  </a:extLst>
                </a:gridCol>
                <a:gridCol w="668622">
                  <a:extLst>
                    <a:ext uri="{9D8B030D-6E8A-4147-A177-3AD203B41FA5}">
                      <a16:colId xmlns:a16="http://schemas.microsoft.com/office/drawing/2014/main" val="157404457"/>
                    </a:ext>
                  </a:extLst>
                </a:gridCol>
                <a:gridCol w="516662">
                  <a:extLst>
                    <a:ext uri="{9D8B030D-6E8A-4147-A177-3AD203B41FA5}">
                      <a16:colId xmlns:a16="http://schemas.microsoft.com/office/drawing/2014/main" val="3954791876"/>
                    </a:ext>
                  </a:extLst>
                </a:gridCol>
                <a:gridCol w="522741">
                  <a:extLst>
                    <a:ext uri="{9D8B030D-6E8A-4147-A177-3AD203B41FA5}">
                      <a16:colId xmlns:a16="http://schemas.microsoft.com/office/drawing/2014/main" val="1056436875"/>
                    </a:ext>
                  </a:extLst>
                </a:gridCol>
                <a:gridCol w="778033">
                  <a:extLst>
                    <a:ext uri="{9D8B030D-6E8A-4147-A177-3AD203B41FA5}">
                      <a16:colId xmlns:a16="http://schemas.microsoft.com/office/drawing/2014/main" val="1843849638"/>
                    </a:ext>
                  </a:extLst>
                </a:gridCol>
              </a:tblGrid>
              <a:tr h="87529">
                <a:tc gridSpan="3">
                  <a:txBody>
                    <a:bodyPr/>
                    <a:lstStyle/>
                    <a:p>
                      <a:pPr algn="ctr" fontAlgn="b"/>
                      <a:r>
                        <a:rPr lang="es-MX" sz="1000" u="none" strike="noStrike">
                          <a:effectLst/>
                        </a:rPr>
                        <a:t>TÍTULO</a:t>
                      </a:r>
                      <a:endParaRPr lang="es-MX" sz="1000" b="1" i="0" u="none" strike="noStrike">
                        <a:solidFill>
                          <a:srgbClr val="FFFFFF"/>
                        </a:solidFill>
                        <a:effectLst/>
                        <a:latin typeface="Arial" panose="020B0604020202020204" pitchFamily="34" charset="0"/>
                      </a:endParaRPr>
                    </a:p>
                  </a:txBody>
                  <a:tcPr marL="3647" marR="3647" marT="3647" marB="0" anchor="b"/>
                </a:tc>
                <a:tc hMerge="1">
                  <a:txBody>
                    <a:bodyPr/>
                    <a:lstStyle/>
                    <a:p>
                      <a:endParaRPr lang="es-MX"/>
                    </a:p>
                  </a:txBody>
                  <a:tcPr/>
                </a:tc>
                <a:tc hMerge="1">
                  <a:txBody>
                    <a:bodyPr/>
                    <a:lstStyle/>
                    <a:p>
                      <a:endParaRPr lang="es-MX"/>
                    </a:p>
                  </a:txBody>
                  <a:tcPr/>
                </a:tc>
                <a:tc gridSpan="3">
                  <a:txBody>
                    <a:bodyPr/>
                    <a:lstStyle/>
                    <a:p>
                      <a:pPr algn="ctr" fontAlgn="b"/>
                      <a:r>
                        <a:rPr lang="es-MX" sz="1000" u="none" strike="noStrike">
                          <a:effectLst/>
                        </a:rPr>
                        <a:t>NOMBRE CORTO</a:t>
                      </a:r>
                      <a:endParaRPr lang="es-MX" sz="1000" b="1" i="0" u="none" strike="noStrike">
                        <a:solidFill>
                          <a:srgbClr val="FFFFFF"/>
                        </a:solidFill>
                        <a:effectLst/>
                        <a:latin typeface="Arial" panose="020B0604020202020204" pitchFamily="34" charset="0"/>
                      </a:endParaRPr>
                    </a:p>
                  </a:txBody>
                  <a:tcPr marL="3647" marR="3647" marT="3647" marB="0" anchor="b"/>
                </a:tc>
                <a:tc hMerge="1">
                  <a:txBody>
                    <a:bodyPr/>
                    <a:lstStyle/>
                    <a:p>
                      <a:endParaRPr lang="es-MX"/>
                    </a:p>
                  </a:txBody>
                  <a:tcPr/>
                </a:tc>
                <a:tc hMerge="1">
                  <a:txBody>
                    <a:bodyPr/>
                    <a:lstStyle/>
                    <a:p>
                      <a:endParaRPr lang="es-MX"/>
                    </a:p>
                  </a:txBody>
                  <a:tcPr/>
                </a:tc>
                <a:tc gridSpan="11">
                  <a:txBody>
                    <a:bodyPr/>
                    <a:lstStyle/>
                    <a:p>
                      <a:pPr algn="ctr" fontAlgn="b"/>
                      <a:r>
                        <a:rPr lang="es-MX" sz="1000" u="none" strike="noStrike">
                          <a:effectLst/>
                        </a:rPr>
                        <a:t>DESCRIPCIÓN</a:t>
                      </a:r>
                      <a:endParaRPr lang="es-MX" sz="1000" b="1" i="0" u="none" strike="noStrike">
                        <a:solidFill>
                          <a:srgbClr val="FFFFFF"/>
                        </a:solidFill>
                        <a:effectLst/>
                        <a:latin typeface="Arial" panose="020B0604020202020204" pitchFamily="34" charset="0"/>
                      </a:endParaRPr>
                    </a:p>
                  </a:txBody>
                  <a:tcPr marL="3647" marR="3647" marT="3647"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332269517"/>
                  </a:ext>
                </a:extLst>
              </a:tr>
              <a:tr h="87529">
                <a:tc gridSpan="3">
                  <a:txBody>
                    <a:bodyPr/>
                    <a:lstStyle/>
                    <a:p>
                      <a:pPr algn="l" fontAlgn="b"/>
                      <a:r>
                        <a:rPr lang="es-MX" sz="1000" u="none" strike="noStrike">
                          <a:effectLst/>
                        </a:rPr>
                        <a:t>Avance del Programa</a:t>
                      </a:r>
                      <a:endParaRPr lang="es-MX" sz="1000" b="0" i="0" u="none" strike="noStrike">
                        <a:solidFill>
                          <a:srgbClr val="000000"/>
                        </a:solidFill>
                        <a:effectLst/>
                        <a:latin typeface="Arial" panose="020B0604020202020204" pitchFamily="34" charset="0"/>
                      </a:endParaRPr>
                    </a:p>
                  </a:txBody>
                  <a:tcPr marL="3647" marR="3647" marT="3647" marB="0" anchor="b"/>
                </a:tc>
                <a:tc hMerge="1">
                  <a:txBody>
                    <a:bodyPr/>
                    <a:lstStyle/>
                    <a:p>
                      <a:endParaRPr lang="es-MX"/>
                    </a:p>
                  </a:txBody>
                  <a:tcPr/>
                </a:tc>
                <a:tc hMerge="1">
                  <a:txBody>
                    <a:bodyPr/>
                    <a:lstStyle/>
                    <a:p>
                      <a:endParaRPr lang="es-MX"/>
                    </a:p>
                  </a:txBody>
                  <a:tcPr/>
                </a:tc>
                <a:tc gridSpan="3">
                  <a:txBody>
                    <a:bodyPr/>
                    <a:lstStyle/>
                    <a:p>
                      <a:pPr algn="l" fontAlgn="b"/>
                      <a:r>
                        <a:rPr lang="es-MX" sz="1000" u="none" strike="noStrike">
                          <a:effectLst/>
                        </a:rPr>
                        <a:t>A124Fr07B_Avance-del-Programa</a:t>
                      </a:r>
                      <a:endParaRPr lang="es-MX" sz="1000" b="0" i="0" u="none" strike="noStrike">
                        <a:solidFill>
                          <a:srgbClr val="000000"/>
                        </a:solidFill>
                        <a:effectLst/>
                        <a:latin typeface="Arial" panose="020B0604020202020204" pitchFamily="34" charset="0"/>
                      </a:endParaRPr>
                    </a:p>
                  </a:txBody>
                  <a:tcPr marL="3647" marR="3647" marT="3647" marB="0" anchor="b"/>
                </a:tc>
                <a:tc hMerge="1">
                  <a:txBody>
                    <a:bodyPr/>
                    <a:lstStyle/>
                    <a:p>
                      <a:endParaRPr lang="es-MX"/>
                    </a:p>
                  </a:txBody>
                  <a:tcPr/>
                </a:tc>
                <a:tc hMerge="1">
                  <a:txBody>
                    <a:bodyPr/>
                    <a:lstStyle/>
                    <a:p>
                      <a:endParaRPr lang="es-MX"/>
                    </a:p>
                  </a:txBody>
                  <a:tcPr/>
                </a:tc>
                <a:tc gridSpan="11">
                  <a:txBody>
                    <a:bodyPr/>
                    <a:lstStyle/>
                    <a:p>
                      <a:pPr algn="ctr" fontAlgn="b"/>
                      <a:r>
                        <a:rPr lang="es-MX" sz="1000" u="none" strike="noStrike">
                          <a:effectLst/>
                        </a:rPr>
                        <a:t>Avance Físico y Financiero del Programa de Desarrollo Delegacional </a:t>
                      </a:r>
                      <a:endParaRPr lang="es-MX" sz="1000" b="0" i="0" u="none" strike="noStrike">
                        <a:solidFill>
                          <a:srgbClr val="000000"/>
                        </a:solidFill>
                        <a:effectLst/>
                        <a:latin typeface="Arial" panose="020B0604020202020204" pitchFamily="34" charset="0"/>
                      </a:endParaRPr>
                    </a:p>
                  </a:txBody>
                  <a:tcPr marL="3647" marR="3647" marT="3647"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533326446"/>
                  </a:ext>
                </a:extLst>
              </a:tr>
              <a:tr h="87529">
                <a:tc gridSpan="17">
                  <a:txBody>
                    <a:bodyPr/>
                    <a:lstStyle/>
                    <a:p>
                      <a:pPr algn="ctr" fontAlgn="b"/>
                      <a:r>
                        <a:rPr lang="es-MX" sz="1000" u="none" strike="noStrike">
                          <a:effectLst/>
                        </a:rPr>
                        <a:t>Tabla Campos</a:t>
                      </a:r>
                      <a:endParaRPr lang="es-MX" sz="1000" b="1" i="0" u="none" strike="noStrike">
                        <a:solidFill>
                          <a:srgbClr val="FFFFFF"/>
                        </a:solidFill>
                        <a:effectLst/>
                        <a:latin typeface="Arial" panose="020B0604020202020204" pitchFamily="34" charset="0"/>
                      </a:endParaRPr>
                    </a:p>
                  </a:txBody>
                  <a:tcPr marL="3647" marR="3647" marT="3647"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68666407"/>
                  </a:ext>
                </a:extLst>
              </a:tr>
              <a:tr h="369262">
                <a:tc>
                  <a:txBody>
                    <a:bodyPr/>
                    <a:lstStyle/>
                    <a:p>
                      <a:pPr algn="ctr" fontAlgn="ctr"/>
                      <a:r>
                        <a:rPr lang="es-MX" sz="1000" u="none" strike="noStrike">
                          <a:effectLst/>
                        </a:rPr>
                        <a:t>Ejercicio </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Fecha de inicio del periodo que se informa (día/mes/año)</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Fecha de término del periodo que se informa (día/mes/año)</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Hipervínculo al Programa Operativo Anual </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Relación con lo señalado en el Programa </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Líneas de Acción</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Avance físico </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Avance  financiero </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Montos asignados para el cumplimiento de las metas</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Denominación de los indicadores de gestión</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Método de evaluación de los indicadores</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Resultado de los indicadores de gestión</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Justificación respecto de los resultados obtenidos</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Área(s) responsable(s) de la información</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Fecha de validación</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Fecha de Actualización</a:t>
                      </a:r>
                      <a:endParaRPr lang="es-MX" sz="1000" b="0" i="0" u="none" strike="noStrike">
                        <a:solidFill>
                          <a:srgbClr val="000000"/>
                        </a:solidFill>
                        <a:effectLst/>
                        <a:latin typeface="Arial" panose="020B0604020202020204" pitchFamily="34" charset="0"/>
                      </a:endParaRPr>
                    </a:p>
                  </a:txBody>
                  <a:tcPr marL="3647" marR="3647" marT="3647" marB="0" anchor="ctr"/>
                </a:tc>
                <a:tc>
                  <a:txBody>
                    <a:bodyPr/>
                    <a:lstStyle/>
                    <a:p>
                      <a:pPr algn="ctr" fontAlgn="ctr"/>
                      <a:r>
                        <a:rPr lang="es-MX" sz="1000" u="none" strike="noStrike">
                          <a:effectLst/>
                        </a:rPr>
                        <a:t>Nota</a:t>
                      </a:r>
                      <a:endParaRPr lang="es-MX" sz="1000" b="0" i="0" u="none" strike="noStrike">
                        <a:solidFill>
                          <a:srgbClr val="000000"/>
                        </a:solidFill>
                        <a:effectLst/>
                        <a:latin typeface="Arial" panose="020B0604020202020204" pitchFamily="34" charset="0"/>
                      </a:endParaRPr>
                    </a:p>
                  </a:txBody>
                  <a:tcPr marL="3647" marR="3647" marT="3647" marB="0" anchor="ctr"/>
                </a:tc>
                <a:extLst>
                  <a:ext uri="{0D108BD9-81ED-4DB2-BD59-A6C34878D82A}">
                    <a16:rowId xmlns:a16="http://schemas.microsoft.com/office/drawing/2014/main" val="1322623992"/>
                  </a:ext>
                </a:extLst>
              </a:tr>
              <a:tr h="437643">
                <a:tc>
                  <a:txBody>
                    <a:bodyPr/>
                    <a:lstStyle/>
                    <a:p>
                      <a:pPr algn="ctr" fontAlgn="ctr"/>
                      <a:r>
                        <a:rPr lang="es-MX" sz="1000" u="none" strike="noStrike">
                          <a:effectLst/>
                        </a:rPr>
                        <a:t>2024</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01/07/2024</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30/09/2024</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hlinkClick r:id="rId2"/>
                        </a:rPr>
                        <a:t>http://repositorio.tlalpan.gob.mx:8080/DGPD/POA%202024.pdf</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La actualización se realizará conforme a la integración de la Cuenta Pública de la CDMX</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La actualización se realizará conforme a la integración de la Cuenta Pública de la CDMX</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sng" strike="noStrike">
                          <a:effectLst/>
                          <a:hlinkClick r:id="rId3"/>
                        </a:rPr>
                        <a:t>0.00</a:t>
                      </a:r>
                      <a:endParaRPr lang="es-MX" sz="1000" b="0" i="0" u="sng"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sng" strike="noStrike">
                          <a:effectLst/>
                          <a:hlinkClick r:id="rId3"/>
                        </a:rPr>
                        <a:t>0.00</a:t>
                      </a:r>
                      <a:endParaRPr lang="es-MX" sz="1000" b="0" i="0" u="sng"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sng" strike="noStrike">
                          <a:effectLst/>
                          <a:hlinkClick r:id="rId3"/>
                        </a:rPr>
                        <a:t>0.00</a:t>
                      </a:r>
                      <a:endParaRPr lang="es-MX" sz="1000" b="0" i="0" u="sng"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Indice de Cumplimiento de las Metas Programadas</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Meta física alcanzada / Meta física original </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La actualización se realizará conforme a la integración de la Cuenta Pública de la CDMX</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La actualización se realizará conforme a la integración de la Cuenta Pública de la CDMX</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Dirección General de Administración y Finanzas</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10/10/2024</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none" strike="noStrike">
                          <a:effectLst/>
                        </a:rPr>
                        <a:t>30/09/2024</a:t>
                      </a:r>
                      <a:endParaRPr lang="es-MX" sz="1000" b="0" i="0" u="none" strike="noStrike">
                        <a:solidFill>
                          <a:srgbClr val="000000"/>
                        </a:solidFill>
                        <a:effectLst/>
                        <a:latin typeface="Calibri" panose="020F0502020204030204" pitchFamily="34" charset="0"/>
                      </a:endParaRPr>
                    </a:p>
                  </a:txBody>
                  <a:tcPr marL="3647" marR="3647" marT="3647" marB="0" anchor="ctr"/>
                </a:tc>
                <a:tc>
                  <a:txBody>
                    <a:bodyPr/>
                    <a:lstStyle/>
                    <a:p>
                      <a:pPr algn="ctr" fontAlgn="ctr"/>
                      <a:r>
                        <a:rPr lang="es-MX" sz="1000" u="sng" strike="noStrike" dirty="0">
                          <a:effectLst/>
                        </a:rPr>
                        <a:t> </a:t>
                      </a:r>
                      <a:endParaRPr lang="es-MX" sz="1000" b="0" i="0" u="sng" strike="noStrike" dirty="0">
                        <a:solidFill>
                          <a:srgbClr val="0563C1"/>
                        </a:solidFill>
                        <a:effectLst/>
                        <a:latin typeface="Calibri" panose="020F0502020204030204" pitchFamily="34" charset="0"/>
                      </a:endParaRPr>
                    </a:p>
                  </a:txBody>
                  <a:tcPr marL="3647" marR="3647" marT="3647" marB="0" anchor="ctr"/>
                </a:tc>
                <a:extLst>
                  <a:ext uri="{0D108BD9-81ED-4DB2-BD59-A6C34878D82A}">
                    <a16:rowId xmlns:a16="http://schemas.microsoft.com/office/drawing/2014/main" val="780855143"/>
                  </a:ext>
                </a:extLst>
              </a:tr>
            </a:tbl>
          </a:graphicData>
        </a:graphic>
      </p:graphicFrame>
    </p:spTree>
    <p:extLst>
      <p:ext uri="{BB962C8B-B14F-4D97-AF65-F5344CB8AC3E}">
        <p14:creationId xmlns:p14="http://schemas.microsoft.com/office/powerpoint/2010/main" val="1536250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A124Fr29_Programas_de_gobierno</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819619594"/>
              </p:ext>
            </p:extLst>
          </p:nvPr>
        </p:nvGraphicFramePr>
        <p:xfrm>
          <a:off x="838200" y="3108446"/>
          <a:ext cx="10515601" cy="2315345"/>
        </p:xfrm>
        <a:graphic>
          <a:graphicData uri="http://schemas.openxmlformats.org/drawingml/2006/table">
            <a:tbl>
              <a:tblPr>
                <a:tableStyleId>{5C22544A-7EE6-4342-B048-85BDC9FD1C3A}</a:tableStyleId>
              </a:tblPr>
              <a:tblGrid>
                <a:gridCol w="420624">
                  <a:extLst>
                    <a:ext uri="{9D8B030D-6E8A-4147-A177-3AD203B41FA5}">
                      <a16:colId xmlns:a16="http://schemas.microsoft.com/office/drawing/2014/main" val="1775702557"/>
                    </a:ext>
                  </a:extLst>
                </a:gridCol>
                <a:gridCol w="929286">
                  <a:extLst>
                    <a:ext uri="{9D8B030D-6E8A-4147-A177-3AD203B41FA5}">
                      <a16:colId xmlns:a16="http://schemas.microsoft.com/office/drawing/2014/main" val="2687793661"/>
                    </a:ext>
                  </a:extLst>
                </a:gridCol>
                <a:gridCol w="860812">
                  <a:extLst>
                    <a:ext uri="{9D8B030D-6E8A-4147-A177-3AD203B41FA5}">
                      <a16:colId xmlns:a16="http://schemas.microsoft.com/office/drawing/2014/main" val="1208809214"/>
                    </a:ext>
                  </a:extLst>
                </a:gridCol>
                <a:gridCol w="1124925">
                  <a:extLst>
                    <a:ext uri="{9D8B030D-6E8A-4147-A177-3AD203B41FA5}">
                      <a16:colId xmlns:a16="http://schemas.microsoft.com/office/drawing/2014/main" val="261417787"/>
                    </a:ext>
                  </a:extLst>
                </a:gridCol>
                <a:gridCol w="1066233">
                  <a:extLst>
                    <a:ext uri="{9D8B030D-6E8A-4147-A177-3AD203B41FA5}">
                      <a16:colId xmlns:a16="http://schemas.microsoft.com/office/drawing/2014/main" val="38398344"/>
                    </a:ext>
                  </a:extLst>
                </a:gridCol>
                <a:gridCol w="1134707">
                  <a:extLst>
                    <a:ext uri="{9D8B030D-6E8A-4147-A177-3AD203B41FA5}">
                      <a16:colId xmlns:a16="http://schemas.microsoft.com/office/drawing/2014/main" val="1646515388"/>
                    </a:ext>
                  </a:extLst>
                </a:gridCol>
                <a:gridCol w="1085797">
                  <a:extLst>
                    <a:ext uri="{9D8B030D-6E8A-4147-A177-3AD203B41FA5}">
                      <a16:colId xmlns:a16="http://schemas.microsoft.com/office/drawing/2014/main" val="3327393137"/>
                    </a:ext>
                  </a:extLst>
                </a:gridCol>
                <a:gridCol w="1496639">
                  <a:extLst>
                    <a:ext uri="{9D8B030D-6E8A-4147-A177-3AD203B41FA5}">
                      <a16:colId xmlns:a16="http://schemas.microsoft.com/office/drawing/2014/main" val="1197339032"/>
                    </a:ext>
                  </a:extLst>
                </a:gridCol>
                <a:gridCol w="743428">
                  <a:extLst>
                    <a:ext uri="{9D8B030D-6E8A-4147-A177-3AD203B41FA5}">
                      <a16:colId xmlns:a16="http://schemas.microsoft.com/office/drawing/2014/main" val="2711031201"/>
                    </a:ext>
                  </a:extLst>
                </a:gridCol>
                <a:gridCol w="782556">
                  <a:extLst>
                    <a:ext uri="{9D8B030D-6E8A-4147-A177-3AD203B41FA5}">
                      <a16:colId xmlns:a16="http://schemas.microsoft.com/office/drawing/2014/main" val="2458239545"/>
                    </a:ext>
                  </a:extLst>
                </a:gridCol>
                <a:gridCol w="870594">
                  <a:extLst>
                    <a:ext uri="{9D8B030D-6E8A-4147-A177-3AD203B41FA5}">
                      <a16:colId xmlns:a16="http://schemas.microsoft.com/office/drawing/2014/main" val="630646673"/>
                    </a:ext>
                  </a:extLst>
                </a:gridCol>
              </a:tblGrid>
              <a:tr h="140860">
                <a:tc gridSpan="3">
                  <a:txBody>
                    <a:bodyPr/>
                    <a:lstStyle/>
                    <a:p>
                      <a:pPr algn="ctr" fontAlgn="b"/>
                      <a:r>
                        <a:rPr lang="es-MX" sz="1000" u="none" strike="noStrike">
                          <a:effectLst/>
                        </a:rPr>
                        <a:t>TÍTULO</a:t>
                      </a:r>
                      <a:endParaRPr lang="es-MX" sz="1000" b="1" i="0" u="none" strike="noStrike">
                        <a:solidFill>
                          <a:srgbClr val="FFFFFF"/>
                        </a:solidFill>
                        <a:effectLst/>
                        <a:latin typeface="Arial" panose="020B0604020202020204" pitchFamily="34" charset="0"/>
                      </a:endParaRPr>
                    </a:p>
                  </a:txBody>
                  <a:tcPr marL="5869" marR="5869" marT="5869" marB="0" anchor="b"/>
                </a:tc>
                <a:tc hMerge="1">
                  <a:txBody>
                    <a:bodyPr/>
                    <a:lstStyle/>
                    <a:p>
                      <a:endParaRPr lang="es-MX"/>
                    </a:p>
                  </a:txBody>
                  <a:tcPr/>
                </a:tc>
                <a:tc hMerge="1">
                  <a:txBody>
                    <a:bodyPr/>
                    <a:lstStyle/>
                    <a:p>
                      <a:endParaRPr lang="es-MX"/>
                    </a:p>
                  </a:txBody>
                  <a:tcPr/>
                </a:tc>
                <a:tc gridSpan="3">
                  <a:txBody>
                    <a:bodyPr/>
                    <a:lstStyle/>
                    <a:p>
                      <a:pPr algn="ctr" fontAlgn="b"/>
                      <a:r>
                        <a:rPr lang="es-MX" sz="1000" u="none" strike="noStrike">
                          <a:effectLst/>
                        </a:rPr>
                        <a:t>NOMBRE CORTO</a:t>
                      </a:r>
                      <a:endParaRPr lang="es-MX" sz="1000" b="1" i="0" u="none" strike="noStrike">
                        <a:solidFill>
                          <a:srgbClr val="FFFFFF"/>
                        </a:solidFill>
                        <a:effectLst/>
                        <a:latin typeface="Arial" panose="020B0604020202020204" pitchFamily="34" charset="0"/>
                      </a:endParaRPr>
                    </a:p>
                  </a:txBody>
                  <a:tcPr marL="5869" marR="5869" marT="5869" marB="0" anchor="b"/>
                </a:tc>
                <a:tc hMerge="1">
                  <a:txBody>
                    <a:bodyPr/>
                    <a:lstStyle/>
                    <a:p>
                      <a:endParaRPr lang="es-MX"/>
                    </a:p>
                  </a:txBody>
                  <a:tcPr/>
                </a:tc>
                <a:tc hMerge="1">
                  <a:txBody>
                    <a:bodyPr/>
                    <a:lstStyle/>
                    <a:p>
                      <a:endParaRPr lang="es-MX"/>
                    </a:p>
                  </a:txBody>
                  <a:tcPr/>
                </a:tc>
                <a:tc gridSpan="5">
                  <a:txBody>
                    <a:bodyPr/>
                    <a:lstStyle/>
                    <a:p>
                      <a:pPr algn="ctr" fontAlgn="b"/>
                      <a:r>
                        <a:rPr lang="es-MX" sz="1000" u="none" strike="noStrike">
                          <a:effectLst/>
                        </a:rPr>
                        <a:t>DESCRIPCIÓN</a:t>
                      </a:r>
                      <a:endParaRPr lang="es-MX" sz="1000" b="1" i="0" u="none" strike="noStrike">
                        <a:solidFill>
                          <a:srgbClr val="FFFFFF"/>
                        </a:solidFill>
                        <a:effectLst/>
                        <a:latin typeface="Arial" panose="020B0604020202020204" pitchFamily="34" charset="0"/>
                      </a:endParaRPr>
                    </a:p>
                  </a:txBody>
                  <a:tcPr marL="5869" marR="5869" marT="5869"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488833543"/>
                  </a:ext>
                </a:extLst>
              </a:tr>
              <a:tr h="330141">
                <a:tc gridSpan="3">
                  <a:txBody>
                    <a:bodyPr/>
                    <a:lstStyle/>
                    <a:p>
                      <a:pPr algn="l" fontAlgn="ctr"/>
                      <a:r>
                        <a:rPr lang="es-MX" sz="1000" u="none" strike="noStrike">
                          <a:effectLst/>
                        </a:rPr>
                        <a:t>Programa Provisional de Gobierno, Programa de Gobierno y Programas Específicos </a:t>
                      </a:r>
                      <a:endParaRPr lang="es-MX" sz="1000" b="0" i="0" u="none" strike="noStrike">
                        <a:solidFill>
                          <a:srgbClr val="000000"/>
                        </a:solidFill>
                        <a:effectLst/>
                        <a:latin typeface="Arial" panose="020B0604020202020204" pitchFamily="34" charset="0"/>
                      </a:endParaRPr>
                    </a:p>
                  </a:txBody>
                  <a:tcPr marL="5869" marR="5869" marT="5869" marB="0" anchor="ctr"/>
                </a:tc>
                <a:tc hMerge="1">
                  <a:txBody>
                    <a:bodyPr/>
                    <a:lstStyle/>
                    <a:p>
                      <a:endParaRPr lang="es-MX"/>
                    </a:p>
                  </a:txBody>
                  <a:tcPr/>
                </a:tc>
                <a:tc hMerge="1">
                  <a:txBody>
                    <a:bodyPr/>
                    <a:lstStyle/>
                    <a:p>
                      <a:endParaRPr lang="es-MX"/>
                    </a:p>
                  </a:txBody>
                  <a:tcPr/>
                </a:tc>
                <a:tc gridSpan="3">
                  <a:txBody>
                    <a:bodyPr/>
                    <a:lstStyle/>
                    <a:p>
                      <a:pPr algn="l" fontAlgn="ctr"/>
                      <a:r>
                        <a:rPr lang="es-MX" sz="1000" u="none" strike="noStrike">
                          <a:effectLst/>
                        </a:rPr>
                        <a:t>A124Fr29_Programas_de_gobierno</a:t>
                      </a:r>
                      <a:endParaRPr lang="es-MX" sz="1000" b="0" i="0" u="none" strike="noStrike">
                        <a:solidFill>
                          <a:srgbClr val="000000"/>
                        </a:solidFill>
                        <a:effectLst/>
                        <a:latin typeface="Arial" panose="020B0604020202020204" pitchFamily="34" charset="0"/>
                      </a:endParaRPr>
                    </a:p>
                  </a:txBody>
                  <a:tcPr marL="5869" marR="5869" marT="5869" marB="0" anchor="ctr"/>
                </a:tc>
                <a:tc hMerge="1">
                  <a:txBody>
                    <a:bodyPr/>
                    <a:lstStyle/>
                    <a:p>
                      <a:endParaRPr lang="es-MX"/>
                    </a:p>
                  </a:txBody>
                  <a:tcPr/>
                </a:tc>
                <a:tc hMerge="1">
                  <a:txBody>
                    <a:bodyPr/>
                    <a:lstStyle/>
                    <a:p>
                      <a:endParaRPr lang="es-MX"/>
                    </a:p>
                  </a:txBody>
                  <a:tcPr/>
                </a:tc>
                <a:tc gridSpan="5">
                  <a:txBody>
                    <a:bodyPr/>
                    <a:lstStyle/>
                    <a:p>
                      <a:pPr algn="ctr" fontAlgn="ctr"/>
                      <a:r>
                        <a:rPr lang="es-MX" sz="1000" u="none" strike="noStrike">
                          <a:effectLst/>
                        </a:rPr>
                        <a:t>Programa Provisional de Gobierno, Programa de Gobierno y Programas Específicos </a:t>
                      </a:r>
                      <a:endParaRPr lang="es-MX" sz="1000" b="0" i="0" u="none" strike="noStrike">
                        <a:solidFill>
                          <a:srgbClr val="000000"/>
                        </a:solidFill>
                        <a:effectLst/>
                        <a:latin typeface="Arial" panose="020B0604020202020204" pitchFamily="34" charset="0"/>
                      </a:endParaRPr>
                    </a:p>
                  </a:txBody>
                  <a:tcPr marL="5869" marR="5869" marT="5869"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206430712"/>
                  </a:ext>
                </a:extLst>
              </a:tr>
              <a:tr h="140860">
                <a:tc gridSpan="11">
                  <a:txBody>
                    <a:bodyPr/>
                    <a:lstStyle/>
                    <a:p>
                      <a:pPr algn="ctr" fontAlgn="b"/>
                      <a:r>
                        <a:rPr lang="es-MX" sz="1000" u="none" strike="noStrike">
                          <a:effectLst/>
                        </a:rPr>
                        <a:t>Tabla Campos</a:t>
                      </a:r>
                      <a:endParaRPr lang="es-MX" sz="1000" b="1" i="0" u="none" strike="noStrike">
                        <a:solidFill>
                          <a:srgbClr val="FFFFFF"/>
                        </a:solidFill>
                        <a:effectLst/>
                        <a:latin typeface="Arial" panose="020B0604020202020204" pitchFamily="34" charset="0"/>
                      </a:endParaRPr>
                    </a:p>
                  </a:txBody>
                  <a:tcPr marL="5869" marR="5869" marT="5869"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4243021978"/>
                  </a:ext>
                </a:extLst>
              </a:tr>
              <a:tr h="469534">
                <a:tc>
                  <a:txBody>
                    <a:bodyPr/>
                    <a:lstStyle/>
                    <a:p>
                      <a:pPr algn="ctr" fontAlgn="ctr"/>
                      <a:r>
                        <a:rPr lang="es-MX" sz="1000" u="none" strike="noStrike">
                          <a:effectLst/>
                        </a:rPr>
                        <a:t>Ejercicio</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Fecha de inicio del periodo que se informa </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Fecha de término del periodo que se informa </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Denominación del Programa:  </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Periodo de vigencia del Programa: </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Hipervínculo al Programa </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Fecha de publicación en gaceta oficial </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Área(s) responsable(s) que genera(n), posee(n), publica(n) y actualizan la información </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Fecha de validación</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Fecha de Actualización</a:t>
                      </a:r>
                      <a:endParaRPr lang="es-MX" sz="1000" b="0" i="0" u="none" strike="noStrike">
                        <a:solidFill>
                          <a:srgbClr val="000000"/>
                        </a:solidFill>
                        <a:effectLst/>
                        <a:latin typeface="Arial" panose="020B0604020202020204" pitchFamily="34" charset="0"/>
                      </a:endParaRPr>
                    </a:p>
                  </a:txBody>
                  <a:tcPr marL="5869" marR="5869" marT="5869" marB="0" anchor="ctr"/>
                </a:tc>
                <a:tc>
                  <a:txBody>
                    <a:bodyPr/>
                    <a:lstStyle/>
                    <a:p>
                      <a:pPr algn="ctr" fontAlgn="ctr"/>
                      <a:r>
                        <a:rPr lang="es-MX" sz="1000" u="none" strike="noStrike">
                          <a:effectLst/>
                        </a:rPr>
                        <a:t>Nota</a:t>
                      </a:r>
                      <a:endParaRPr lang="es-MX" sz="1000" b="0" i="0" u="none" strike="noStrike">
                        <a:solidFill>
                          <a:srgbClr val="000000"/>
                        </a:solidFill>
                        <a:effectLst/>
                        <a:latin typeface="Arial" panose="020B0604020202020204" pitchFamily="34" charset="0"/>
                      </a:endParaRPr>
                    </a:p>
                  </a:txBody>
                  <a:tcPr marL="5869" marR="5869" marT="5869" marB="0" anchor="ctr"/>
                </a:tc>
                <a:extLst>
                  <a:ext uri="{0D108BD9-81ED-4DB2-BD59-A6C34878D82A}">
                    <a16:rowId xmlns:a16="http://schemas.microsoft.com/office/drawing/2014/main" val="441943058"/>
                  </a:ext>
                </a:extLst>
              </a:tr>
              <a:tr h="704301">
                <a:tc>
                  <a:txBody>
                    <a:bodyPr/>
                    <a:lstStyle/>
                    <a:p>
                      <a:pPr algn="ctr" fontAlgn="ctr"/>
                      <a:r>
                        <a:rPr lang="es-MX" sz="1000" u="none" strike="noStrike">
                          <a:effectLst/>
                        </a:rPr>
                        <a:t>2024</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none" strike="noStrike">
                          <a:effectLst/>
                        </a:rPr>
                        <a:t>01/07/2024</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none" strike="noStrike">
                          <a:effectLst/>
                        </a:rPr>
                        <a:t>30/09/2024</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none" strike="noStrike">
                          <a:effectLst/>
                        </a:rPr>
                        <a:t>Programa Provisional de Gobierno. Demarcación Territorial Tlalpan 2018-2020</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none" strike="noStrike">
                          <a:effectLst/>
                        </a:rPr>
                        <a:t>2018 - 2020</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sng" strike="noStrike">
                          <a:effectLst/>
                          <a:hlinkClick r:id="rId2"/>
                        </a:rPr>
                        <a:t>http://repositorio.tlalpan.gob.mx:8080/DGPD/_Programa%20de%20Gobierno%20Alcald%c3%ada%20Tlp.pdf</a:t>
                      </a:r>
                      <a:endParaRPr lang="es-MX" sz="1000" b="0" i="0" u="sng" strike="noStrike">
                        <a:solidFill>
                          <a:srgbClr val="0563C1"/>
                        </a:solidFill>
                        <a:effectLst/>
                        <a:latin typeface="Calibri" panose="020F0502020204030204" pitchFamily="34" charset="0"/>
                      </a:endParaRPr>
                    </a:p>
                  </a:txBody>
                  <a:tcPr marL="5869" marR="5869" marT="5869" marB="0" anchor="ctr"/>
                </a:tc>
                <a:tc>
                  <a:txBody>
                    <a:bodyPr/>
                    <a:lstStyle/>
                    <a:p>
                      <a:pPr algn="ctr" fontAlgn="ctr"/>
                      <a:r>
                        <a:rPr lang="es-MX" sz="1000" u="none" strike="noStrike">
                          <a:effectLst/>
                        </a:rPr>
                        <a:t>19/07/2019</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none" strike="noStrike">
                          <a:effectLst/>
                        </a:rPr>
                        <a:t>Dirección General de Planeación del Desarrollo</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none" strike="noStrike">
                          <a:effectLst/>
                        </a:rPr>
                        <a:t>10/10/2024</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none" strike="noStrike">
                          <a:effectLst/>
                        </a:rPr>
                        <a:t>30/09/2024</a:t>
                      </a:r>
                      <a:endParaRPr lang="es-MX" sz="1000" b="0" i="0" u="none" strike="noStrike">
                        <a:solidFill>
                          <a:srgbClr val="000000"/>
                        </a:solidFill>
                        <a:effectLst/>
                        <a:latin typeface="Calibri" panose="020F0502020204030204" pitchFamily="34" charset="0"/>
                      </a:endParaRPr>
                    </a:p>
                  </a:txBody>
                  <a:tcPr marL="5869" marR="5869" marT="5869" marB="0" anchor="ctr"/>
                </a:tc>
                <a:tc>
                  <a:txBody>
                    <a:bodyPr/>
                    <a:lstStyle/>
                    <a:p>
                      <a:pPr algn="ctr" fontAlgn="ctr"/>
                      <a:r>
                        <a:rPr lang="es-MX" sz="1000" u="sng" strike="noStrike" dirty="0">
                          <a:effectLst/>
                        </a:rPr>
                        <a:t>NOTA TRANSITORIO</a:t>
                      </a:r>
                      <a:endParaRPr lang="es-MX" sz="1000" b="0" i="0" u="sng" strike="noStrike" dirty="0">
                        <a:solidFill>
                          <a:srgbClr val="0563C1"/>
                        </a:solidFill>
                        <a:effectLst/>
                        <a:latin typeface="Calibri" panose="020F0502020204030204" pitchFamily="34" charset="0"/>
                      </a:endParaRPr>
                    </a:p>
                  </a:txBody>
                  <a:tcPr marL="5869" marR="5869" marT="5869" marB="0" anchor="ctr"/>
                </a:tc>
                <a:extLst>
                  <a:ext uri="{0D108BD9-81ED-4DB2-BD59-A6C34878D82A}">
                    <a16:rowId xmlns:a16="http://schemas.microsoft.com/office/drawing/2014/main" val="271835581"/>
                  </a:ext>
                </a:extLst>
              </a:tr>
            </a:tbl>
          </a:graphicData>
        </a:graphic>
      </p:graphicFrame>
    </p:spTree>
    <p:extLst>
      <p:ext uri="{BB962C8B-B14F-4D97-AF65-F5344CB8AC3E}">
        <p14:creationId xmlns:p14="http://schemas.microsoft.com/office/powerpoint/2010/main" val="2079442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Fundamento Jurídico </a:t>
            </a:r>
            <a:endParaRPr lang="es-MX" dirty="0"/>
          </a:p>
        </p:txBody>
      </p:sp>
      <p:sp>
        <p:nvSpPr>
          <p:cNvPr id="3" name="Marcador de contenido 2"/>
          <p:cNvSpPr>
            <a:spLocks noGrp="1"/>
          </p:cNvSpPr>
          <p:nvPr>
            <p:ph idx="1"/>
          </p:nvPr>
        </p:nvSpPr>
        <p:spPr/>
        <p:txBody>
          <a:bodyPr/>
          <a:lstStyle/>
          <a:p>
            <a:pPr marL="0" indent="0">
              <a:buNone/>
            </a:pPr>
            <a:r>
              <a:rPr lang="es-MX" dirty="0" smtClean="0"/>
              <a:t>COMO ES DE SU CONOCIMIENTO ES OBLIGACION DE ESTE ORGANO POLITICO ADMINISTRATIVO PUBLICAR Y MANTENER ACTUALIZADA LA PLATAFORMA NACIONAL DE TRANSPARENCIA Y EL MICROSITIO DE TRANSPARENCIA DE CONFORMIDAD CON LOS ARTICULOS 5 FRANCCION X,XII, 24 FRACCION XIII,XIV,XV, XXII, ARCULOS 114,115,116,121,122,124,143,146,147 Y 155 DE LA LEY DE TRANSPARENCIA, ACCESO A LA INFORMACION PUBLICA Y RENDICION DE CUENTAS DE LA CIUDAD DE MEXICO (LTAIPRCCDMX).</a:t>
            </a:r>
          </a:p>
          <a:p>
            <a:pPr marL="0" indent="0">
              <a:buNone/>
            </a:pPr>
            <a:r>
              <a:rPr lang="es-MX" smtClean="0"/>
              <a:t>CABE PRECISAR </a:t>
            </a:r>
            <a:r>
              <a:rPr lang="es-MX" dirty="0" smtClean="0"/>
              <a:t>QUE </a:t>
            </a:r>
            <a:r>
              <a:rPr lang="es-MX" smtClean="0"/>
              <a:t>LA RESPONSABILIDAD </a:t>
            </a:r>
            <a:r>
              <a:rPr lang="es-MX" dirty="0" smtClean="0"/>
              <a:t>DEL CONTENIDO DE LA INFORMACIÓN ES EXCLUSIVA DE LAS UNIDADES ADMINISTRATIVAS QUE LA GENERAN, POR LO QUE EL INCUMPLIMIENTO DE ESTAS OBLIGACIONES PUEDE SER CAUSA </a:t>
            </a:r>
            <a:r>
              <a:rPr lang="es-MX" smtClean="0"/>
              <a:t>DE DENUNCIAS Y MULTAS ECONOMICAS POR OMISIÓN.</a:t>
            </a:r>
            <a:endParaRPr lang="es-MX"/>
          </a:p>
          <a:p>
            <a:pPr marL="0" indent="0">
              <a:buNone/>
            </a:pPr>
            <a:endParaRPr lang="es-MX" dirty="0"/>
          </a:p>
        </p:txBody>
      </p:sp>
    </p:spTree>
    <p:extLst>
      <p:ext uri="{BB962C8B-B14F-4D97-AF65-F5344CB8AC3E}">
        <p14:creationId xmlns:p14="http://schemas.microsoft.com/office/powerpoint/2010/main" val="420763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dirty="0" smtClean="0"/>
              <a:t>                               FORMATO                                            </a:t>
            </a:r>
            <a:r>
              <a:rPr lang="es-MX" dirty="0"/>
              <a:t>A121Fr07A_Los-planes-y-programas</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28249447"/>
              </p:ext>
            </p:extLst>
          </p:nvPr>
        </p:nvGraphicFramePr>
        <p:xfrm>
          <a:off x="237743" y="2249424"/>
          <a:ext cx="11722609" cy="2834045"/>
        </p:xfrm>
        <a:graphic>
          <a:graphicData uri="http://schemas.openxmlformats.org/drawingml/2006/table">
            <a:tbl>
              <a:tblPr>
                <a:tableStyleId>{5C22544A-7EE6-4342-B048-85BDC9FD1C3A}</a:tableStyleId>
              </a:tblPr>
              <a:tblGrid>
                <a:gridCol w="349081">
                  <a:extLst>
                    <a:ext uri="{9D8B030D-6E8A-4147-A177-3AD203B41FA5}">
                      <a16:colId xmlns:a16="http://schemas.microsoft.com/office/drawing/2014/main" val="4169088042"/>
                    </a:ext>
                  </a:extLst>
                </a:gridCol>
                <a:gridCol w="1591157">
                  <a:extLst>
                    <a:ext uri="{9D8B030D-6E8A-4147-A177-3AD203B41FA5}">
                      <a16:colId xmlns:a16="http://schemas.microsoft.com/office/drawing/2014/main" val="754787384"/>
                    </a:ext>
                  </a:extLst>
                </a:gridCol>
                <a:gridCol w="1396321">
                  <a:extLst>
                    <a:ext uri="{9D8B030D-6E8A-4147-A177-3AD203B41FA5}">
                      <a16:colId xmlns:a16="http://schemas.microsoft.com/office/drawing/2014/main" val="2952092040"/>
                    </a:ext>
                  </a:extLst>
                </a:gridCol>
                <a:gridCol w="1818466">
                  <a:extLst>
                    <a:ext uri="{9D8B030D-6E8A-4147-A177-3AD203B41FA5}">
                      <a16:colId xmlns:a16="http://schemas.microsoft.com/office/drawing/2014/main" val="2042744803"/>
                    </a:ext>
                  </a:extLst>
                </a:gridCol>
                <a:gridCol w="1599275">
                  <a:extLst>
                    <a:ext uri="{9D8B030D-6E8A-4147-A177-3AD203B41FA5}">
                      <a16:colId xmlns:a16="http://schemas.microsoft.com/office/drawing/2014/main" val="4018130369"/>
                    </a:ext>
                  </a:extLst>
                </a:gridCol>
                <a:gridCol w="1388203">
                  <a:extLst>
                    <a:ext uri="{9D8B030D-6E8A-4147-A177-3AD203B41FA5}">
                      <a16:colId xmlns:a16="http://schemas.microsoft.com/office/drawing/2014/main" val="141800236"/>
                    </a:ext>
                  </a:extLst>
                </a:gridCol>
                <a:gridCol w="1574922">
                  <a:extLst>
                    <a:ext uri="{9D8B030D-6E8A-4147-A177-3AD203B41FA5}">
                      <a16:colId xmlns:a16="http://schemas.microsoft.com/office/drawing/2014/main" val="4270887591"/>
                    </a:ext>
                  </a:extLst>
                </a:gridCol>
                <a:gridCol w="771225">
                  <a:extLst>
                    <a:ext uri="{9D8B030D-6E8A-4147-A177-3AD203B41FA5}">
                      <a16:colId xmlns:a16="http://schemas.microsoft.com/office/drawing/2014/main" val="2389596798"/>
                    </a:ext>
                  </a:extLst>
                </a:gridCol>
                <a:gridCol w="884878">
                  <a:extLst>
                    <a:ext uri="{9D8B030D-6E8A-4147-A177-3AD203B41FA5}">
                      <a16:colId xmlns:a16="http://schemas.microsoft.com/office/drawing/2014/main" val="3493657073"/>
                    </a:ext>
                  </a:extLst>
                </a:gridCol>
                <a:gridCol w="349081">
                  <a:extLst>
                    <a:ext uri="{9D8B030D-6E8A-4147-A177-3AD203B41FA5}">
                      <a16:colId xmlns:a16="http://schemas.microsoft.com/office/drawing/2014/main" val="3995465858"/>
                    </a:ext>
                  </a:extLst>
                </a:gridCol>
              </a:tblGrid>
              <a:tr h="298712">
                <a:tc gridSpan="3">
                  <a:txBody>
                    <a:bodyPr/>
                    <a:lstStyle/>
                    <a:p>
                      <a:pPr algn="ctr" fontAlgn="b"/>
                      <a:r>
                        <a:rPr lang="es-MX" sz="1000" u="none" strike="noStrike">
                          <a:effectLst/>
                        </a:rPr>
                        <a:t>TÍTULO</a:t>
                      </a:r>
                      <a:endParaRPr lang="es-MX" sz="1000" b="1" i="0" u="none" strike="noStrike">
                        <a:solidFill>
                          <a:srgbClr val="FFFFFF"/>
                        </a:solidFill>
                        <a:effectLst/>
                        <a:latin typeface="Arial" panose="020B0604020202020204" pitchFamily="34" charset="0"/>
                      </a:endParaRPr>
                    </a:p>
                  </a:txBody>
                  <a:tcPr marL="4369" marR="4369" marT="4369" marB="0" anchor="b"/>
                </a:tc>
                <a:tc hMerge="1">
                  <a:txBody>
                    <a:bodyPr/>
                    <a:lstStyle/>
                    <a:p>
                      <a:endParaRPr lang="es-MX"/>
                    </a:p>
                  </a:txBody>
                  <a:tcPr/>
                </a:tc>
                <a:tc hMerge="1">
                  <a:txBody>
                    <a:bodyPr/>
                    <a:lstStyle/>
                    <a:p>
                      <a:endParaRPr lang="es-MX"/>
                    </a:p>
                  </a:txBody>
                  <a:tcPr/>
                </a:tc>
                <a:tc gridSpan="3">
                  <a:txBody>
                    <a:bodyPr/>
                    <a:lstStyle/>
                    <a:p>
                      <a:pPr algn="ctr" fontAlgn="b"/>
                      <a:r>
                        <a:rPr lang="es-MX" sz="1000" u="none" strike="noStrike">
                          <a:effectLst/>
                        </a:rPr>
                        <a:t>NOMBRE CORTO</a:t>
                      </a:r>
                      <a:endParaRPr lang="es-MX" sz="1000" b="1" i="0" u="none" strike="noStrike">
                        <a:solidFill>
                          <a:srgbClr val="FFFFFF"/>
                        </a:solidFill>
                        <a:effectLst/>
                        <a:latin typeface="Arial" panose="020B0604020202020204" pitchFamily="34" charset="0"/>
                      </a:endParaRPr>
                    </a:p>
                  </a:txBody>
                  <a:tcPr marL="4369" marR="4369" marT="4369" marB="0" anchor="b"/>
                </a:tc>
                <a:tc hMerge="1">
                  <a:txBody>
                    <a:bodyPr/>
                    <a:lstStyle/>
                    <a:p>
                      <a:endParaRPr lang="es-MX"/>
                    </a:p>
                  </a:txBody>
                  <a:tcPr/>
                </a:tc>
                <a:tc hMerge="1">
                  <a:txBody>
                    <a:bodyPr/>
                    <a:lstStyle/>
                    <a:p>
                      <a:endParaRPr lang="es-MX"/>
                    </a:p>
                  </a:txBody>
                  <a:tcPr/>
                </a:tc>
                <a:tc gridSpan="3">
                  <a:txBody>
                    <a:bodyPr/>
                    <a:lstStyle/>
                    <a:p>
                      <a:pPr algn="ctr" fontAlgn="b"/>
                      <a:r>
                        <a:rPr lang="es-MX" sz="1000" u="none" strike="noStrike">
                          <a:effectLst/>
                        </a:rPr>
                        <a:t>DESCRIPCIÓN</a:t>
                      </a:r>
                      <a:endParaRPr lang="es-MX" sz="1000" b="1" i="0" u="none" strike="noStrike">
                        <a:solidFill>
                          <a:srgbClr val="FFFFFF"/>
                        </a:solidFill>
                        <a:effectLst/>
                        <a:latin typeface="Arial" panose="020B0604020202020204" pitchFamily="34" charset="0"/>
                      </a:endParaRPr>
                    </a:p>
                  </a:txBody>
                  <a:tcPr marL="4369" marR="4369" marT="4369" marB="0" anchor="b"/>
                </a:tc>
                <a:tc hMerge="1">
                  <a:txBody>
                    <a:bodyPr/>
                    <a:lstStyle/>
                    <a:p>
                      <a:endParaRPr lang="es-MX"/>
                    </a:p>
                  </a:txBody>
                  <a:tcPr/>
                </a:tc>
                <a:tc hMerge="1">
                  <a:txBody>
                    <a:bodyPr/>
                    <a:lstStyle/>
                    <a:p>
                      <a:endParaRPr lang="es-MX"/>
                    </a:p>
                  </a:txBody>
                  <a:tcPr/>
                </a:tc>
                <a:tc>
                  <a:txBody>
                    <a:bodyPr/>
                    <a:lstStyle/>
                    <a:p>
                      <a:pPr algn="l" fontAlgn="b"/>
                      <a:endParaRPr lang="es-MX" sz="1000" b="0" i="0" u="none" strike="noStrike">
                        <a:solidFill>
                          <a:srgbClr val="000000"/>
                        </a:solidFill>
                        <a:effectLst/>
                        <a:latin typeface="Calibri" panose="020F0502020204030204" pitchFamily="34" charset="0"/>
                      </a:endParaRPr>
                    </a:p>
                  </a:txBody>
                  <a:tcPr marL="4369" marR="4369" marT="4369" marB="0" anchor="b"/>
                </a:tc>
                <a:extLst>
                  <a:ext uri="{0D108BD9-81ED-4DB2-BD59-A6C34878D82A}">
                    <a16:rowId xmlns:a16="http://schemas.microsoft.com/office/drawing/2014/main" val="696081877"/>
                  </a:ext>
                </a:extLst>
              </a:tr>
              <a:tr h="759225">
                <a:tc gridSpan="3">
                  <a:txBody>
                    <a:bodyPr/>
                    <a:lstStyle/>
                    <a:p>
                      <a:pPr algn="l" fontAlgn="b"/>
                      <a:r>
                        <a:rPr lang="es-MX" sz="1000" u="none" strike="noStrike">
                          <a:effectLst/>
                        </a:rPr>
                        <a:t>Los planes y programas</a:t>
                      </a:r>
                      <a:endParaRPr lang="es-MX" sz="1000" b="0" i="0" u="none" strike="noStrike">
                        <a:solidFill>
                          <a:srgbClr val="000000"/>
                        </a:solidFill>
                        <a:effectLst/>
                        <a:latin typeface="Arial" panose="020B0604020202020204" pitchFamily="34" charset="0"/>
                      </a:endParaRPr>
                    </a:p>
                  </a:txBody>
                  <a:tcPr marL="4369" marR="4369" marT="4369" marB="0" anchor="b"/>
                </a:tc>
                <a:tc hMerge="1">
                  <a:txBody>
                    <a:bodyPr/>
                    <a:lstStyle/>
                    <a:p>
                      <a:endParaRPr lang="es-MX"/>
                    </a:p>
                  </a:txBody>
                  <a:tcPr/>
                </a:tc>
                <a:tc hMerge="1">
                  <a:txBody>
                    <a:bodyPr/>
                    <a:lstStyle/>
                    <a:p>
                      <a:endParaRPr lang="es-MX"/>
                    </a:p>
                  </a:txBody>
                  <a:tcPr/>
                </a:tc>
                <a:tc gridSpan="3">
                  <a:txBody>
                    <a:bodyPr/>
                    <a:lstStyle/>
                    <a:p>
                      <a:pPr algn="l" fontAlgn="b"/>
                      <a:r>
                        <a:rPr lang="es-MX" sz="1000" u="none" strike="noStrike" dirty="0">
                          <a:effectLst/>
                        </a:rPr>
                        <a:t>A121Fr07A_Los-planes-y-programas</a:t>
                      </a:r>
                      <a:endParaRPr lang="es-MX" sz="1000" b="0" i="0" u="none" strike="noStrike" dirty="0">
                        <a:solidFill>
                          <a:srgbClr val="000000"/>
                        </a:solidFill>
                        <a:effectLst/>
                        <a:latin typeface="Arial" panose="020B0604020202020204" pitchFamily="34" charset="0"/>
                      </a:endParaRPr>
                    </a:p>
                  </a:txBody>
                  <a:tcPr marL="4369" marR="4369" marT="4369" marB="0" anchor="b"/>
                </a:tc>
                <a:tc hMerge="1">
                  <a:txBody>
                    <a:bodyPr/>
                    <a:lstStyle/>
                    <a:p>
                      <a:endParaRPr lang="es-MX"/>
                    </a:p>
                  </a:txBody>
                  <a:tcPr/>
                </a:tc>
                <a:tc hMerge="1">
                  <a:txBody>
                    <a:bodyPr/>
                    <a:lstStyle/>
                    <a:p>
                      <a:endParaRPr lang="es-MX"/>
                    </a:p>
                  </a:txBody>
                  <a:tcPr/>
                </a:tc>
                <a:tc gridSpan="3">
                  <a:txBody>
                    <a:bodyPr/>
                    <a:lstStyle/>
                    <a:p>
                      <a:pPr algn="l" fontAlgn="b"/>
                      <a:r>
                        <a:rPr lang="es-MX" sz="1000" u="none" strike="noStrike">
                          <a:effectLst/>
                        </a:rPr>
                        <a:t>Los planes, programas o proyectos, con indicadores de gestión, de resultados y sus metas, que permitan evaluar su desempeño por área de conformidad con sus programas operativos;</a:t>
                      </a:r>
                      <a:endParaRPr lang="es-MX" sz="1000" b="0" i="0" u="none" strike="noStrike">
                        <a:solidFill>
                          <a:srgbClr val="000000"/>
                        </a:solidFill>
                        <a:effectLst/>
                        <a:latin typeface="Arial" panose="020B0604020202020204" pitchFamily="34" charset="0"/>
                      </a:endParaRPr>
                    </a:p>
                  </a:txBody>
                  <a:tcPr marL="4369" marR="4369" marT="4369" marB="0" anchor="b"/>
                </a:tc>
                <a:tc hMerge="1">
                  <a:txBody>
                    <a:bodyPr/>
                    <a:lstStyle/>
                    <a:p>
                      <a:endParaRPr lang="es-MX"/>
                    </a:p>
                  </a:txBody>
                  <a:tcPr/>
                </a:tc>
                <a:tc hMerge="1">
                  <a:txBody>
                    <a:bodyPr/>
                    <a:lstStyle/>
                    <a:p>
                      <a:endParaRPr lang="es-MX"/>
                    </a:p>
                  </a:txBody>
                  <a:tcPr/>
                </a:tc>
                <a:tc>
                  <a:txBody>
                    <a:bodyPr/>
                    <a:lstStyle/>
                    <a:p>
                      <a:pPr algn="l" fontAlgn="b"/>
                      <a:endParaRPr lang="es-MX" sz="1000" b="0" i="0" u="none" strike="noStrike">
                        <a:solidFill>
                          <a:srgbClr val="000000"/>
                        </a:solidFill>
                        <a:effectLst/>
                        <a:latin typeface="Calibri" panose="020F0502020204030204" pitchFamily="34" charset="0"/>
                      </a:endParaRPr>
                    </a:p>
                  </a:txBody>
                  <a:tcPr marL="4369" marR="4369" marT="4369" marB="0" anchor="b"/>
                </a:tc>
                <a:extLst>
                  <a:ext uri="{0D108BD9-81ED-4DB2-BD59-A6C34878D82A}">
                    <a16:rowId xmlns:a16="http://schemas.microsoft.com/office/drawing/2014/main" val="203787116"/>
                  </a:ext>
                </a:extLst>
              </a:tr>
              <a:tr h="298712">
                <a:tc gridSpan="10">
                  <a:txBody>
                    <a:bodyPr/>
                    <a:lstStyle/>
                    <a:p>
                      <a:pPr algn="ctr" fontAlgn="b"/>
                      <a:r>
                        <a:rPr lang="es-MX" sz="1000" u="none" strike="noStrike" dirty="0">
                          <a:effectLst/>
                        </a:rPr>
                        <a:t>Tabla Campos</a:t>
                      </a:r>
                      <a:endParaRPr lang="es-MX" sz="1000" b="1" i="0" u="none" strike="noStrike" dirty="0">
                        <a:solidFill>
                          <a:srgbClr val="FFFFFF"/>
                        </a:solidFill>
                        <a:effectLst/>
                        <a:latin typeface="Arial" panose="020B0604020202020204" pitchFamily="34" charset="0"/>
                      </a:endParaRPr>
                    </a:p>
                  </a:txBody>
                  <a:tcPr marL="4369" marR="4369" marT="4369"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753972308"/>
                  </a:ext>
                </a:extLst>
              </a:tr>
              <a:tr h="560083">
                <a:tc>
                  <a:txBody>
                    <a:bodyPr/>
                    <a:lstStyle/>
                    <a:p>
                      <a:pPr algn="ctr" fontAlgn="b"/>
                      <a:r>
                        <a:rPr lang="es-MX" sz="1000" u="none" strike="noStrike">
                          <a:effectLst/>
                        </a:rPr>
                        <a:t>Ejercicio</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Fecha de inicio del periodo que se informa (día/mes/año)</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Fecha de término del periodo que se informa (día/mes/año)</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Hipervínculo al Programa General de Desarrollo </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Hipervínculo al Programa Operativo Anual </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Hiperv. al Programa correspondiente</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Área (s) responsable (s) de la información</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Fecha de validación</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Fecha de Actualización</a:t>
                      </a:r>
                      <a:endParaRPr lang="es-MX" sz="1000" b="0" i="0" u="none" strike="noStrike">
                        <a:solidFill>
                          <a:srgbClr val="000000"/>
                        </a:solidFill>
                        <a:effectLst/>
                        <a:latin typeface="Arial" panose="020B0604020202020204" pitchFamily="34" charset="0"/>
                      </a:endParaRPr>
                    </a:p>
                  </a:txBody>
                  <a:tcPr marL="4369" marR="4369" marT="4369" marB="0" anchor="b"/>
                </a:tc>
                <a:tc>
                  <a:txBody>
                    <a:bodyPr/>
                    <a:lstStyle/>
                    <a:p>
                      <a:pPr algn="ctr" fontAlgn="b"/>
                      <a:r>
                        <a:rPr lang="es-MX" sz="1000" u="none" strike="noStrike">
                          <a:effectLst/>
                        </a:rPr>
                        <a:t>Nota</a:t>
                      </a:r>
                      <a:endParaRPr lang="es-MX" sz="1000" b="0" i="0" u="none" strike="noStrike">
                        <a:solidFill>
                          <a:srgbClr val="000000"/>
                        </a:solidFill>
                        <a:effectLst/>
                        <a:latin typeface="Arial" panose="020B0604020202020204" pitchFamily="34" charset="0"/>
                      </a:endParaRPr>
                    </a:p>
                  </a:txBody>
                  <a:tcPr marL="4369" marR="4369" marT="4369" marB="0" anchor="b"/>
                </a:tc>
                <a:extLst>
                  <a:ext uri="{0D108BD9-81ED-4DB2-BD59-A6C34878D82A}">
                    <a16:rowId xmlns:a16="http://schemas.microsoft.com/office/drawing/2014/main" val="688885802"/>
                  </a:ext>
                </a:extLst>
              </a:tr>
              <a:tr h="917313">
                <a:tc>
                  <a:txBody>
                    <a:bodyPr/>
                    <a:lstStyle/>
                    <a:p>
                      <a:pPr algn="ctr" fontAlgn="ctr"/>
                      <a:r>
                        <a:rPr lang="es-MX" sz="1000" u="none" strike="noStrike">
                          <a:effectLst/>
                        </a:rPr>
                        <a:t>2024</a:t>
                      </a:r>
                      <a:endParaRPr lang="es-MX" sz="1000" b="0" i="0" u="none" strike="noStrike">
                        <a:solidFill>
                          <a:srgbClr val="000000"/>
                        </a:solidFill>
                        <a:effectLst/>
                        <a:latin typeface="Calibri" panose="020F0502020204030204" pitchFamily="34" charset="0"/>
                      </a:endParaRPr>
                    </a:p>
                  </a:txBody>
                  <a:tcPr marL="4369" marR="4369" marT="4369" marB="0" anchor="ctr"/>
                </a:tc>
                <a:tc>
                  <a:txBody>
                    <a:bodyPr/>
                    <a:lstStyle/>
                    <a:p>
                      <a:pPr algn="ctr" fontAlgn="ctr"/>
                      <a:r>
                        <a:rPr lang="es-MX" sz="1000" u="none" strike="noStrike">
                          <a:effectLst/>
                        </a:rPr>
                        <a:t>01/07/2024</a:t>
                      </a:r>
                      <a:endParaRPr lang="es-MX" sz="1000" b="0" i="0" u="none" strike="noStrike">
                        <a:solidFill>
                          <a:srgbClr val="000000"/>
                        </a:solidFill>
                        <a:effectLst/>
                        <a:latin typeface="Calibri" panose="020F0502020204030204" pitchFamily="34" charset="0"/>
                      </a:endParaRPr>
                    </a:p>
                  </a:txBody>
                  <a:tcPr marL="4369" marR="4369" marT="4369" marB="0" anchor="ctr"/>
                </a:tc>
                <a:tc>
                  <a:txBody>
                    <a:bodyPr/>
                    <a:lstStyle/>
                    <a:p>
                      <a:pPr algn="ctr" fontAlgn="ctr"/>
                      <a:r>
                        <a:rPr lang="es-MX" sz="1000" u="none" strike="noStrike">
                          <a:effectLst/>
                        </a:rPr>
                        <a:t>30/09/2024</a:t>
                      </a:r>
                      <a:endParaRPr lang="es-MX" sz="1000" b="0" i="0" u="none" strike="noStrike">
                        <a:solidFill>
                          <a:srgbClr val="000000"/>
                        </a:solidFill>
                        <a:effectLst/>
                        <a:latin typeface="Calibri" panose="020F0502020204030204" pitchFamily="34" charset="0"/>
                      </a:endParaRPr>
                    </a:p>
                  </a:txBody>
                  <a:tcPr marL="4369" marR="4369" marT="4369" marB="0" anchor="ctr"/>
                </a:tc>
                <a:tc>
                  <a:txBody>
                    <a:bodyPr/>
                    <a:lstStyle/>
                    <a:p>
                      <a:pPr algn="ctr" fontAlgn="ctr"/>
                      <a:r>
                        <a:rPr lang="es-MX" sz="1000" u="sng" strike="noStrike">
                          <a:effectLst/>
                          <a:hlinkClick r:id="rId2"/>
                        </a:rPr>
                        <a:t>http://repositorio.tlalpan.gob.mx:8080/DGPD/plan_gob_nov_digital.pdf</a:t>
                      </a:r>
                      <a:endParaRPr lang="es-MX" sz="1000" b="0" i="0" u="sng" strike="noStrike">
                        <a:solidFill>
                          <a:srgbClr val="0563C1"/>
                        </a:solidFill>
                        <a:effectLst/>
                        <a:latin typeface="Calibri" panose="020F0502020204030204" pitchFamily="34" charset="0"/>
                      </a:endParaRPr>
                    </a:p>
                  </a:txBody>
                  <a:tcPr marL="4369" marR="4369" marT="4369" marB="0" anchor="ctr"/>
                </a:tc>
                <a:tc>
                  <a:txBody>
                    <a:bodyPr/>
                    <a:lstStyle/>
                    <a:p>
                      <a:pPr algn="ctr" fontAlgn="ctr"/>
                      <a:r>
                        <a:rPr lang="es-MX" sz="1000" u="sng" strike="noStrike">
                          <a:effectLst/>
                          <a:hlinkClick r:id="rId3"/>
                        </a:rPr>
                        <a:t>http://repositorio.tlalpan.gob.mx:8080/DGPD/POA%202024.pdf</a:t>
                      </a:r>
                      <a:endParaRPr lang="es-MX" sz="1000" b="0" i="0" u="sng" strike="noStrike">
                        <a:solidFill>
                          <a:srgbClr val="0563C1"/>
                        </a:solidFill>
                        <a:effectLst/>
                        <a:latin typeface="Calibri" panose="020F0502020204030204" pitchFamily="34" charset="0"/>
                      </a:endParaRPr>
                    </a:p>
                  </a:txBody>
                  <a:tcPr marL="4369" marR="4369" marT="4369" marB="0" anchor="ctr"/>
                </a:tc>
                <a:tc>
                  <a:txBody>
                    <a:bodyPr/>
                    <a:lstStyle/>
                    <a:p>
                      <a:pPr algn="ctr" fontAlgn="ctr"/>
                      <a:r>
                        <a:rPr lang="es-MX" sz="1000" u="sng" strike="noStrike">
                          <a:effectLst/>
                          <a:hlinkClick r:id="rId4"/>
                        </a:rPr>
                        <a:t>http://repositorio.tlalpan.gob.mx:8080/DGPD/_Programa%20de%20Gobierno%20Alcald%c3%ada%20Tlp.pdf</a:t>
                      </a:r>
                      <a:endParaRPr lang="es-MX" sz="1000" b="0" i="0" u="sng" strike="noStrike">
                        <a:solidFill>
                          <a:srgbClr val="0563C1"/>
                        </a:solidFill>
                        <a:effectLst/>
                        <a:latin typeface="Calibri" panose="020F0502020204030204" pitchFamily="34" charset="0"/>
                      </a:endParaRPr>
                    </a:p>
                  </a:txBody>
                  <a:tcPr marL="4369" marR="4369" marT="4369" marB="0" anchor="ctr"/>
                </a:tc>
                <a:tc>
                  <a:txBody>
                    <a:bodyPr/>
                    <a:lstStyle/>
                    <a:p>
                      <a:pPr algn="ctr" fontAlgn="ctr"/>
                      <a:r>
                        <a:rPr lang="es-MX" sz="1000" u="none" strike="noStrike">
                          <a:effectLst/>
                        </a:rPr>
                        <a:t>Dirección General de Planeación del Desarrollo</a:t>
                      </a:r>
                      <a:endParaRPr lang="es-MX" sz="1000" b="0" i="0" u="none" strike="noStrike">
                        <a:solidFill>
                          <a:srgbClr val="000000"/>
                        </a:solidFill>
                        <a:effectLst/>
                        <a:latin typeface="Calibri" panose="020F0502020204030204" pitchFamily="34" charset="0"/>
                      </a:endParaRPr>
                    </a:p>
                  </a:txBody>
                  <a:tcPr marL="4369" marR="4369" marT="4369" marB="0" anchor="ctr"/>
                </a:tc>
                <a:tc>
                  <a:txBody>
                    <a:bodyPr/>
                    <a:lstStyle/>
                    <a:p>
                      <a:pPr algn="ctr" fontAlgn="ctr"/>
                      <a:r>
                        <a:rPr lang="es-MX" sz="1000" u="none" strike="noStrike">
                          <a:effectLst/>
                        </a:rPr>
                        <a:t>10/10/2024</a:t>
                      </a:r>
                      <a:endParaRPr lang="es-MX" sz="1000" b="0" i="0" u="none" strike="noStrike">
                        <a:solidFill>
                          <a:srgbClr val="000000"/>
                        </a:solidFill>
                        <a:effectLst/>
                        <a:latin typeface="Calibri" panose="020F0502020204030204" pitchFamily="34" charset="0"/>
                      </a:endParaRPr>
                    </a:p>
                  </a:txBody>
                  <a:tcPr marL="4369" marR="4369" marT="4369" marB="0" anchor="ctr"/>
                </a:tc>
                <a:tc>
                  <a:txBody>
                    <a:bodyPr/>
                    <a:lstStyle/>
                    <a:p>
                      <a:pPr algn="ctr" fontAlgn="ctr"/>
                      <a:r>
                        <a:rPr lang="es-MX" sz="1000" u="none" strike="noStrike">
                          <a:effectLst/>
                        </a:rPr>
                        <a:t>30/09/2024</a:t>
                      </a:r>
                      <a:endParaRPr lang="es-MX" sz="1000" b="0" i="0" u="none" strike="noStrike">
                        <a:solidFill>
                          <a:srgbClr val="000000"/>
                        </a:solidFill>
                        <a:effectLst/>
                        <a:latin typeface="Calibri" panose="020F0502020204030204" pitchFamily="34" charset="0"/>
                      </a:endParaRPr>
                    </a:p>
                  </a:txBody>
                  <a:tcPr marL="4369" marR="4369" marT="4369" marB="0" anchor="ctr"/>
                </a:tc>
                <a:tc>
                  <a:txBody>
                    <a:bodyPr/>
                    <a:lstStyle/>
                    <a:p>
                      <a:pPr algn="ctr" fontAlgn="ctr"/>
                      <a:r>
                        <a:rPr lang="es-MX" sz="1000" u="none" strike="noStrike" dirty="0">
                          <a:effectLst/>
                        </a:rPr>
                        <a:t> </a:t>
                      </a:r>
                      <a:endParaRPr lang="es-MX" sz="1000" b="0" i="0" u="none" strike="noStrike" dirty="0">
                        <a:solidFill>
                          <a:srgbClr val="000000"/>
                        </a:solidFill>
                        <a:effectLst/>
                        <a:latin typeface="Calibri" panose="020F0502020204030204" pitchFamily="34" charset="0"/>
                      </a:endParaRPr>
                    </a:p>
                  </a:txBody>
                  <a:tcPr marL="4369" marR="4369" marT="4369" marB="0" anchor="ctr"/>
                </a:tc>
                <a:extLst>
                  <a:ext uri="{0D108BD9-81ED-4DB2-BD59-A6C34878D82A}">
                    <a16:rowId xmlns:a16="http://schemas.microsoft.com/office/drawing/2014/main" val="1966167395"/>
                  </a:ext>
                </a:extLst>
              </a:tr>
            </a:tbl>
          </a:graphicData>
        </a:graphic>
      </p:graphicFrame>
    </p:spTree>
    <p:extLst>
      <p:ext uri="{BB962C8B-B14F-4D97-AF65-F5344CB8AC3E}">
        <p14:creationId xmlns:p14="http://schemas.microsoft.com/office/powerpoint/2010/main" val="1608564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6216" y="81661"/>
            <a:ext cx="10515600" cy="1325563"/>
          </a:xfrm>
        </p:spPr>
        <p:txBody>
          <a:bodyPr/>
          <a:lstStyle/>
          <a:p>
            <a:r>
              <a:rPr lang="es-MX" dirty="0"/>
              <a:t>A121Fr07B_Alineación-Programática</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572802172"/>
              </p:ext>
            </p:extLst>
          </p:nvPr>
        </p:nvGraphicFramePr>
        <p:xfrm>
          <a:off x="838201" y="1234543"/>
          <a:ext cx="10515599" cy="5506330"/>
        </p:xfrm>
        <a:graphic>
          <a:graphicData uri="http://schemas.openxmlformats.org/drawingml/2006/table">
            <a:tbl>
              <a:tblPr>
                <a:tableStyleId>{5C22544A-7EE6-4342-B048-85BDC9FD1C3A}</a:tableStyleId>
              </a:tblPr>
              <a:tblGrid>
                <a:gridCol w="305570">
                  <a:extLst>
                    <a:ext uri="{9D8B030D-6E8A-4147-A177-3AD203B41FA5}">
                      <a16:colId xmlns:a16="http://schemas.microsoft.com/office/drawing/2014/main" val="2769720598"/>
                    </a:ext>
                  </a:extLst>
                </a:gridCol>
                <a:gridCol w="763925">
                  <a:extLst>
                    <a:ext uri="{9D8B030D-6E8A-4147-A177-3AD203B41FA5}">
                      <a16:colId xmlns:a16="http://schemas.microsoft.com/office/drawing/2014/main" val="1398787270"/>
                    </a:ext>
                  </a:extLst>
                </a:gridCol>
                <a:gridCol w="923353">
                  <a:extLst>
                    <a:ext uri="{9D8B030D-6E8A-4147-A177-3AD203B41FA5}">
                      <a16:colId xmlns:a16="http://schemas.microsoft.com/office/drawing/2014/main" val="4139966457"/>
                    </a:ext>
                  </a:extLst>
                </a:gridCol>
                <a:gridCol w="1062853">
                  <a:extLst>
                    <a:ext uri="{9D8B030D-6E8A-4147-A177-3AD203B41FA5}">
                      <a16:colId xmlns:a16="http://schemas.microsoft.com/office/drawing/2014/main" val="29334062"/>
                    </a:ext>
                  </a:extLst>
                </a:gridCol>
                <a:gridCol w="1129281">
                  <a:extLst>
                    <a:ext uri="{9D8B030D-6E8A-4147-A177-3AD203B41FA5}">
                      <a16:colId xmlns:a16="http://schemas.microsoft.com/office/drawing/2014/main" val="1098613072"/>
                    </a:ext>
                  </a:extLst>
                </a:gridCol>
                <a:gridCol w="1295352">
                  <a:extLst>
                    <a:ext uri="{9D8B030D-6E8A-4147-A177-3AD203B41FA5}">
                      <a16:colId xmlns:a16="http://schemas.microsoft.com/office/drawing/2014/main" val="29415079"/>
                    </a:ext>
                  </a:extLst>
                </a:gridCol>
                <a:gridCol w="464998">
                  <a:extLst>
                    <a:ext uri="{9D8B030D-6E8A-4147-A177-3AD203B41FA5}">
                      <a16:colId xmlns:a16="http://schemas.microsoft.com/office/drawing/2014/main" val="1927813399"/>
                    </a:ext>
                  </a:extLst>
                </a:gridCol>
                <a:gridCol w="584569">
                  <a:extLst>
                    <a:ext uri="{9D8B030D-6E8A-4147-A177-3AD203B41FA5}">
                      <a16:colId xmlns:a16="http://schemas.microsoft.com/office/drawing/2014/main" val="1266804001"/>
                    </a:ext>
                  </a:extLst>
                </a:gridCol>
                <a:gridCol w="1056210">
                  <a:extLst>
                    <a:ext uri="{9D8B030D-6E8A-4147-A177-3AD203B41FA5}">
                      <a16:colId xmlns:a16="http://schemas.microsoft.com/office/drawing/2014/main" val="3680188930"/>
                    </a:ext>
                  </a:extLst>
                </a:gridCol>
                <a:gridCol w="1288709">
                  <a:extLst>
                    <a:ext uri="{9D8B030D-6E8A-4147-A177-3AD203B41FA5}">
                      <a16:colId xmlns:a16="http://schemas.microsoft.com/office/drawing/2014/main" val="1232377169"/>
                    </a:ext>
                  </a:extLst>
                </a:gridCol>
                <a:gridCol w="631069">
                  <a:extLst>
                    <a:ext uri="{9D8B030D-6E8A-4147-A177-3AD203B41FA5}">
                      <a16:colId xmlns:a16="http://schemas.microsoft.com/office/drawing/2014/main" val="2157720558"/>
                    </a:ext>
                  </a:extLst>
                </a:gridCol>
                <a:gridCol w="724068">
                  <a:extLst>
                    <a:ext uri="{9D8B030D-6E8A-4147-A177-3AD203B41FA5}">
                      <a16:colId xmlns:a16="http://schemas.microsoft.com/office/drawing/2014/main" val="1314671524"/>
                    </a:ext>
                  </a:extLst>
                </a:gridCol>
                <a:gridCol w="285642">
                  <a:extLst>
                    <a:ext uri="{9D8B030D-6E8A-4147-A177-3AD203B41FA5}">
                      <a16:colId xmlns:a16="http://schemas.microsoft.com/office/drawing/2014/main" val="3262346275"/>
                    </a:ext>
                  </a:extLst>
                </a:gridCol>
              </a:tblGrid>
              <a:tr h="95657">
                <a:tc gridSpan="3">
                  <a:txBody>
                    <a:bodyPr/>
                    <a:lstStyle/>
                    <a:p>
                      <a:pPr algn="ctr" fontAlgn="b"/>
                      <a:r>
                        <a:rPr lang="es-MX" sz="900" u="none" strike="noStrike">
                          <a:effectLst/>
                        </a:rPr>
                        <a:t>TÍTULO</a:t>
                      </a:r>
                      <a:endParaRPr lang="es-MX" sz="900" b="1" i="0" u="none" strike="noStrike">
                        <a:solidFill>
                          <a:srgbClr val="FFFFFF"/>
                        </a:solidFill>
                        <a:effectLst/>
                        <a:latin typeface="Arial" panose="020B0604020202020204" pitchFamily="34" charset="0"/>
                      </a:endParaRPr>
                    </a:p>
                  </a:txBody>
                  <a:tcPr marL="3986" marR="3986" marT="3986" marB="0" anchor="b"/>
                </a:tc>
                <a:tc hMerge="1">
                  <a:txBody>
                    <a:bodyPr/>
                    <a:lstStyle/>
                    <a:p>
                      <a:endParaRPr lang="es-MX"/>
                    </a:p>
                  </a:txBody>
                  <a:tcPr/>
                </a:tc>
                <a:tc hMerge="1">
                  <a:txBody>
                    <a:bodyPr/>
                    <a:lstStyle/>
                    <a:p>
                      <a:endParaRPr lang="es-MX"/>
                    </a:p>
                  </a:txBody>
                  <a:tcPr/>
                </a:tc>
                <a:tc gridSpan="3">
                  <a:txBody>
                    <a:bodyPr/>
                    <a:lstStyle/>
                    <a:p>
                      <a:pPr algn="ctr" fontAlgn="b"/>
                      <a:r>
                        <a:rPr lang="es-MX" sz="900" u="none" strike="noStrike">
                          <a:effectLst/>
                        </a:rPr>
                        <a:t>NOMBRE CORTO</a:t>
                      </a:r>
                      <a:endParaRPr lang="es-MX" sz="900" b="1" i="0" u="none" strike="noStrike">
                        <a:solidFill>
                          <a:srgbClr val="FFFFFF"/>
                        </a:solidFill>
                        <a:effectLst/>
                        <a:latin typeface="Arial" panose="020B0604020202020204" pitchFamily="34" charset="0"/>
                      </a:endParaRPr>
                    </a:p>
                  </a:txBody>
                  <a:tcPr marL="3986" marR="3986" marT="3986" marB="0" anchor="b"/>
                </a:tc>
                <a:tc hMerge="1">
                  <a:txBody>
                    <a:bodyPr/>
                    <a:lstStyle/>
                    <a:p>
                      <a:endParaRPr lang="es-MX"/>
                    </a:p>
                  </a:txBody>
                  <a:tcPr/>
                </a:tc>
                <a:tc hMerge="1">
                  <a:txBody>
                    <a:bodyPr/>
                    <a:lstStyle/>
                    <a:p>
                      <a:endParaRPr lang="es-MX"/>
                    </a:p>
                  </a:txBody>
                  <a:tcPr/>
                </a:tc>
                <a:tc gridSpan="3">
                  <a:txBody>
                    <a:bodyPr/>
                    <a:lstStyle/>
                    <a:p>
                      <a:pPr algn="ctr" fontAlgn="b"/>
                      <a:r>
                        <a:rPr lang="es-MX" sz="900" u="none" strike="noStrike">
                          <a:effectLst/>
                        </a:rPr>
                        <a:t>DESCRIPCIÓN</a:t>
                      </a:r>
                      <a:endParaRPr lang="es-MX" sz="900" b="1" i="0" u="none" strike="noStrike">
                        <a:solidFill>
                          <a:srgbClr val="FFFFFF"/>
                        </a:solidFill>
                        <a:effectLst/>
                        <a:latin typeface="Arial" panose="020B0604020202020204" pitchFamily="34" charset="0"/>
                      </a:endParaRPr>
                    </a:p>
                  </a:txBody>
                  <a:tcPr marL="3986" marR="3986" marT="3986" marB="0" anchor="b"/>
                </a:tc>
                <a:tc hMerge="1">
                  <a:txBody>
                    <a:bodyPr/>
                    <a:lstStyle/>
                    <a:p>
                      <a:endParaRPr lang="es-MX"/>
                    </a:p>
                  </a:txBody>
                  <a:tcPr/>
                </a:tc>
                <a:tc hMerge="1">
                  <a:txBody>
                    <a:bodyPr/>
                    <a:lstStyle/>
                    <a:p>
                      <a:endParaRPr lang="es-MX"/>
                    </a:p>
                  </a:txBody>
                  <a:tcPr/>
                </a:tc>
                <a:tc>
                  <a:txBody>
                    <a:bodyPr/>
                    <a:lstStyle/>
                    <a:p>
                      <a:pPr algn="l" fontAlgn="b"/>
                      <a:endParaRPr lang="es-MX" sz="900" b="0" i="0" u="none" strike="noStrike">
                        <a:solidFill>
                          <a:srgbClr val="000000"/>
                        </a:solidFill>
                        <a:effectLst/>
                        <a:latin typeface="Calibri" panose="020F0502020204030204" pitchFamily="34" charset="0"/>
                      </a:endParaRPr>
                    </a:p>
                  </a:txBody>
                  <a:tcPr marL="3986" marR="3986" marT="3986"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3986" marR="3986" marT="3986"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3986" marR="3986" marT="3986"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3986" marR="3986" marT="3986" marB="0" anchor="b"/>
                </a:tc>
                <a:extLst>
                  <a:ext uri="{0D108BD9-81ED-4DB2-BD59-A6C34878D82A}">
                    <a16:rowId xmlns:a16="http://schemas.microsoft.com/office/drawing/2014/main" val="11624619"/>
                  </a:ext>
                </a:extLst>
              </a:tr>
              <a:tr h="243128">
                <a:tc gridSpan="3">
                  <a:txBody>
                    <a:bodyPr/>
                    <a:lstStyle/>
                    <a:p>
                      <a:pPr algn="l" fontAlgn="b"/>
                      <a:r>
                        <a:rPr lang="es-MX" sz="900" u="none" strike="noStrike" dirty="0">
                          <a:effectLst/>
                        </a:rPr>
                        <a:t>Alineación Programática</a:t>
                      </a:r>
                      <a:endParaRPr lang="es-MX" sz="900" b="0" i="0" u="none" strike="noStrike" dirty="0">
                        <a:solidFill>
                          <a:srgbClr val="000000"/>
                        </a:solidFill>
                        <a:effectLst/>
                        <a:latin typeface="Arial" panose="020B0604020202020204" pitchFamily="34" charset="0"/>
                      </a:endParaRPr>
                    </a:p>
                  </a:txBody>
                  <a:tcPr marL="3986" marR="3986" marT="3986" marB="0" anchor="b"/>
                </a:tc>
                <a:tc hMerge="1">
                  <a:txBody>
                    <a:bodyPr/>
                    <a:lstStyle/>
                    <a:p>
                      <a:endParaRPr lang="es-MX"/>
                    </a:p>
                  </a:txBody>
                  <a:tcPr/>
                </a:tc>
                <a:tc hMerge="1">
                  <a:txBody>
                    <a:bodyPr/>
                    <a:lstStyle/>
                    <a:p>
                      <a:endParaRPr lang="es-MX"/>
                    </a:p>
                  </a:txBody>
                  <a:tcPr/>
                </a:tc>
                <a:tc gridSpan="3">
                  <a:txBody>
                    <a:bodyPr/>
                    <a:lstStyle/>
                    <a:p>
                      <a:pPr algn="l" fontAlgn="b"/>
                      <a:r>
                        <a:rPr lang="es-MX" sz="900" u="none" strike="noStrike">
                          <a:effectLst/>
                        </a:rPr>
                        <a:t>A121Fr07B_Alineación-Programática</a:t>
                      </a:r>
                      <a:endParaRPr lang="es-MX" sz="900" b="0" i="0" u="none" strike="noStrike">
                        <a:solidFill>
                          <a:srgbClr val="000000"/>
                        </a:solidFill>
                        <a:effectLst/>
                        <a:latin typeface="Arial" panose="020B0604020202020204" pitchFamily="34" charset="0"/>
                      </a:endParaRPr>
                    </a:p>
                  </a:txBody>
                  <a:tcPr marL="3986" marR="3986" marT="3986" marB="0" anchor="b"/>
                </a:tc>
                <a:tc hMerge="1">
                  <a:txBody>
                    <a:bodyPr/>
                    <a:lstStyle/>
                    <a:p>
                      <a:endParaRPr lang="es-MX"/>
                    </a:p>
                  </a:txBody>
                  <a:tcPr/>
                </a:tc>
                <a:tc hMerge="1">
                  <a:txBody>
                    <a:bodyPr/>
                    <a:lstStyle/>
                    <a:p>
                      <a:endParaRPr lang="es-MX"/>
                    </a:p>
                  </a:txBody>
                  <a:tcPr/>
                </a:tc>
                <a:tc gridSpan="3">
                  <a:txBody>
                    <a:bodyPr/>
                    <a:lstStyle/>
                    <a:p>
                      <a:pPr algn="l" fontAlgn="b"/>
                      <a:r>
                        <a:rPr lang="es-MX" sz="900" u="none" strike="noStrike">
                          <a:effectLst/>
                        </a:rPr>
                        <a:t>Los planes, programas o proyectos, con indicadores de gestión, de resultados y sus metas, que permitan evaluar su desempeño por área de conformidad con sus programas operativos;</a:t>
                      </a:r>
                      <a:endParaRPr lang="es-MX" sz="900" b="0" i="0" u="none" strike="noStrike">
                        <a:solidFill>
                          <a:srgbClr val="000000"/>
                        </a:solidFill>
                        <a:effectLst/>
                        <a:latin typeface="Arial" panose="020B0604020202020204" pitchFamily="34" charset="0"/>
                      </a:endParaRPr>
                    </a:p>
                  </a:txBody>
                  <a:tcPr marL="3986" marR="3986" marT="3986" marB="0" anchor="b"/>
                </a:tc>
                <a:tc hMerge="1">
                  <a:txBody>
                    <a:bodyPr/>
                    <a:lstStyle/>
                    <a:p>
                      <a:endParaRPr lang="es-MX"/>
                    </a:p>
                  </a:txBody>
                  <a:tcPr/>
                </a:tc>
                <a:tc hMerge="1">
                  <a:txBody>
                    <a:bodyPr/>
                    <a:lstStyle/>
                    <a:p>
                      <a:endParaRPr lang="es-MX"/>
                    </a:p>
                  </a:txBody>
                  <a:tcPr/>
                </a:tc>
                <a:tc>
                  <a:txBody>
                    <a:bodyPr/>
                    <a:lstStyle/>
                    <a:p>
                      <a:pPr algn="l" fontAlgn="b"/>
                      <a:endParaRPr lang="es-MX" sz="900" b="0" i="0" u="none" strike="noStrike">
                        <a:solidFill>
                          <a:srgbClr val="000000"/>
                        </a:solidFill>
                        <a:effectLst/>
                        <a:latin typeface="Calibri" panose="020F0502020204030204" pitchFamily="34" charset="0"/>
                      </a:endParaRPr>
                    </a:p>
                  </a:txBody>
                  <a:tcPr marL="3986" marR="3986" marT="3986"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3986" marR="3986" marT="3986"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3986" marR="3986" marT="3986"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3986" marR="3986" marT="3986" marB="0" anchor="b"/>
                </a:tc>
                <a:extLst>
                  <a:ext uri="{0D108BD9-81ED-4DB2-BD59-A6C34878D82A}">
                    <a16:rowId xmlns:a16="http://schemas.microsoft.com/office/drawing/2014/main" val="2396640296"/>
                  </a:ext>
                </a:extLst>
              </a:tr>
              <a:tr h="95657">
                <a:tc gridSpan="13">
                  <a:txBody>
                    <a:bodyPr/>
                    <a:lstStyle/>
                    <a:p>
                      <a:pPr algn="ctr" fontAlgn="b"/>
                      <a:r>
                        <a:rPr lang="es-MX" sz="900" u="none" strike="noStrike">
                          <a:effectLst/>
                        </a:rPr>
                        <a:t>Tabla Campos</a:t>
                      </a:r>
                      <a:endParaRPr lang="es-MX" sz="900" b="1" i="0" u="none" strike="noStrike">
                        <a:solidFill>
                          <a:srgbClr val="FFFFFF"/>
                        </a:solidFill>
                        <a:effectLst/>
                        <a:latin typeface="Arial" panose="020B0604020202020204" pitchFamily="34" charset="0"/>
                      </a:endParaRPr>
                    </a:p>
                  </a:txBody>
                  <a:tcPr marL="3986" marR="3986" marT="3986"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525987106"/>
                  </a:ext>
                </a:extLst>
              </a:tr>
              <a:tr h="267042">
                <a:tc>
                  <a:txBody>
                    <a:bodyPr/>
                    <a:lstStyle/>
                    <a:p>
                      <a:pPr algn="ctr" fontAlgn="b"/>
                      <a:r>
                        <a:rPr lang="es-MX" sz="900" u="none" strike="noStrike">
                          <a:effectLst/>
                        </a:rPr>
                        <a:t>Ejercicio </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Fecha de inicio del periodo que se informa (día/mes/año)</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Fecha de término del periodo que se informa (día/mes/año)</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Eje al que corresponda del PGDDF</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Área de oportunidad</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Objetivo del PGDDF al que se vincule la actividad </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Denominación</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Unidad de medida</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Meta(s) Por área</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Área (s) responsable (s) de la información</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Fecha de validación</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Fecha de Actualización</a:t>
                      </a:r>
                      <a:endParaRPr lang="es-MX" sz="900" b="0" i="0" u="none" strike="noStrike">
                        <a:solidFill>
                          <a:srgbClr val="000000"/>
                        </a:solidFill>
                        <a:effectLst/>
                        <a:latin typeface="Arial" panose="020B0604020202020204" pitchFamily="34" charset="0"/>
                      </a:endParaRPr>
                    </a:p>
                  </a:txBody>
                  <a:tcPr marL="3986" marR="3986" marT="3986" marB="0" anchor="b"/>
                </a:tc>
                <a:tc>
                  <a:txBody>
                    <a:bodyPr/>
                    <a:lstStyle/>
                    <a:p>
                      <a:pPr algn="ctr" fontAlgn="b"/>
                      <a:r>
                        <a:rPr lang="es-MX" sz="900" u="none" strike="noStrike">
                          <a:effectLst/>
                        </a:rPr>
                        <a:t>Nota</a:t>
                      </a:r>
                      <a:endParaRPr lang="es-MX" sz="900" b="0" i="0" u="none" strike="noStrike">
                        <a:solidFill>
                          <a:srgbClr val="000000"/>
                        </a:solidFill>
                        <a:effectLst/>
                        <a:latin typeface="Arial" panose="020B0604020202020204" pitchFamily="34" charset="0"/>
                      </a:endParaRPr>
                    </a:p>
                  </a:txBody>
                  <a:tcPr marL="3986" marR="3986" marT="3986" marB="0" anchor="b"/>
                </a:tc>
                <a:extLst>
                  <a:ext uri="{0D108BD9-81ED-4DB2-BD59-A6C34878D82A}">
                    <a16:rowId xmlns:a16="http://schemas.microsoft.com/office/drawing/2014/main" val="1686037766"/>
                  </a:ext>
                </a:extLst>
              </a:tr>
              <a:tr h="1582322">
                <a:tc>
                  <a:txBody>
                    <a:bodyPr/>
                    <a:lstStyle/>
                    <a:p>
                      <a:pPr algn="ctr" fontAlgn="ctr"/>
                      <a:r>
                        <a:rPr lang="es-MX" sz="900" u="none" strike="noStrike">
                          <a:effectLst/>
                        </a:rPr>
                        <a:t>2024</a:t>
                      </a:r>
                      <a:endParaRPr lang="es-MX" sz="900" b="0" i="0" u="none" strike="noStrike">
                        <a:solidFill>
                          <a:srgbClr val="000000"/>
                        </a:solidFill>
                        <a:effectLst/>
                        <a:latin typeface="Calibri" panose="020F0502020204030204" pitchFamily="34" charset="0"/>
                      </a:endParaRPr>
                    </a:p>
                  </a:txBody>
                  <a:tcPr marL="3986" marR="3986" marT="3986" marB="0" anchor="ctr"/>
                </a:tc>
                <a:tc>
                  <a:txBody>
                    <a:bodyPr/>
                    <a:lstStyle/>
                    <a:p>
                      <a:pPr algn="ctr" fontAlgn="ctr"/>
                      <a:r>
                        <a:rPr lang="es-MX" sz="900" u="none" strike="noStrike">
                          <a:effectLst/>
                        </a:rPr>
                        <a:t>01/07/2024</a:t>
                      </a:r>
                      <a:endParaRPr lang="es-MX" sz="900" b="0" i="0" u="none" strike="noStrike">
                        <a:solidFill>
                          <a:srgbClr val="000000"/>
                        </a:solidFill>
                        <a:effectLst/>
                        <a:latin typeface="Calibri" panose="020F0502020204030204" pitchFamily="34" charset="0"/>
                      </a:endParaRPr>
                    </a:p>
                  </a:txBody>
                  <a:tcPr marL="3986" marR="3986" marT="3986" marB="0" anchor="ctr"/>
                </a:tc>
                <a:tc>
                  <a:txBody>
                    <a:bodyPr/>
                    <a:lstStyle/>
                    <a:p>
                      <a:pPr algn="ctr" fontAlgn="ctr"/>
                      <a:r>
                        <a:rPr lang="es-MX" sz="900" u="none" strike="noStrike">
                          <a:effectLst/>
                        </a:rPr>
                        <a:t>30/09/2024</a:t>
                      </a:r>
                      <a:endParaRPr lang="es-MX" sz="900" b="0" i="0" u="none" strike="noStrike">
                        <a:solidFill>
                          <a:srgbClr val="000000"/>
                        </a:solidFill>
                        <a:effectLst/>
                        <a:latin typeface="Calibri" panose="020F0502020204030204" pitchFamily="34" charset="0"/>
                      </a:endParaRPr>
                    </a:p>
                  </a:txBody>
                  <a:tcPr marL="3986" marR="3986" marT="3986" marB="0" anchor="ctr"/>
                </a:tc>
                <a:tc>
                  <a:txBody>
                    <a:bodyPr/>
                    <a:lstStyle/>
                    <a:p>
                      <a:pPr algn="l" fontAlgn="t"/>
                      <a:r>
                        <a:rPr lang="es-MX" sz="900" u="none" strike="noStrike">
                          <a:effectLst/>
                        </a:rPr>
                        <a:t>Eje 1. Igualdad y Derechos; Sub eje: 1.6. Derecho a la Igualdad e inclusión; Sub eje: 1.6.3 Personas adultas mayores.</a:t>
                      </a:r>
                      <a:endParaRPr lang="es-MX" sz="900" b="0" i="0" u="none" strike="noStrike">
                        <a:solidFill>
                          <a:srgbClr val="000000"/>
                        </a:solidFill>
                        <a:effectLst/>
                        <a:latin typeface="Calibri" panose="020F0502020204030204" pitchFamily="34" charset="0"/>
                      </a:endParaRPr>
                    </a:p>
                  </a:txBody>
                  <a:tcPr marL="3986" marR="3986" marT="3986" marB="0"/>
                </a:tc>
                <a:tc>
                  <a:txBody>
                    <a:bodyPr/>
                    <a:lstStyle/>
                    <a:p>
                      <a:pPr algn="just" fontAlgn="t"/>
                      <a:r>
                        <a:rPr lang="es-MX" sz="900" u="none" strike="noStrike">
                          <a:effectLst/>
                        </a:rPr>
                        <a:t>Las personas mayores se enfrentan a problemáticas de salud y cuidado asociadas a la vejez que se agudizan en contextos de pobreza y exclusión social siendo esto un factor determinante en su calidad de vida; la baja oferta laboral, recreativa, de protección social</a:t>
                      </a:r>
                      <a:br>
                        <a:rPr lang="es-MX" sz="900" u="none" strike="noStrike">
                          <a:effectLst/>
                        </a:rPr>
                      </a:br>
                      <a:r>
                        <a:rPr lang="es-MX" sz="900" u="none" strike="noStrike">
                          <a:effectLst/>
                        </a:rPr>
                        <a:t>aunado a la sobredemanda de servicios de salud y la segregación familiar producen aislamiento, exclusión social, baja autoestima, discriminación afectando la autonomía y capacidad funcional de este sector de la población.</a:t>
                      </a:r>
                      <a:endParaRPr lang="es-MX" sz="900" b="0" i="0" u="none" strike="noStrike">
                        <a:solidFill>
                          <a:srgbClr val="000000"/>
                        </a:solidFill>
                        <a:effectLst/>
                        <a:latin typeface="Calibri" panose="020F0502020204030204" pitchFamily="34" charset="0"/>
                      </a:endParaRPr>
                    </a:p>
                  </a:txBody>
                  <a:tcPr marL="3986" marR="3986" marT="3986" marB="0"/>
                </a:tc>
                <a:tc>
                  <a:txBody>
                    <a:bodyPr/>
                    <a:lstStyle/>
                    <a:p>
                      <a:pPr algn="l" fontAlgn="t"/>
                      <a:r>
                        <a:rPr lang="es-MX" sz="900" u="none" strike="noStrike">
                          <a:effectLst/>
                        </a:rPr>
                        <a:t>Ampliar los programas y acciones que avancen en la garantía de los derechos para los grupos de atención prioritaria, eliminando programas clientelares que se orientaban a la compra del voto. Fortalecer las acciones transversales que erradiquen la discriminación y la violencia</a:t>
                      </a:r>
                      <a:br>
                        <a:rPr lang="es-MX" sz="900" u="none" strike="noStrike">
                          <a:effectLst/>
                        </a:rPr>
                      </a:br>
                      <a:r>
                        <a:rPr lang="es-MX" sz="900" u="none" strike="noStrike">
                          <a:effectLst/>
                        </a:rPr>
                        <a:t>hacia las personas que requieren atención prioritaria. </a:t>
                      </a:r>
                      <a:endParaRPr lang="es-MX" sz="900" b="0" i="0" u="none" strike="noStrike">
                        <a:solidFill>
                          <a:srgbClr val="000000"/>
                        </a:solidFill>
                        <a:effectLst/>
                        <a:latin typeface="Calibri" panose="020F0502020204030204" pitchFamily="34" charset="0"/>
                      </a:endParaRPr>
                    </a:p>
                  </a:txBody>
                  <a:tcPr marL="3986" marR="3986" marT="3986" marB="0"/>
                </a:tc>
                <a:tc>
                  <a:txBody>
                    <a:bodyPr/>
                    <a:lstStyle/>
                    <a:p>
                      <a:pPr algn="ctr" fontAlgn="ctr"/>
                      <a:r>
                        <a:rPr lang="es-MX" sz="900" u="none" strike="noStrike">
                          <a:effectLst/>
                        </a:rPr>
                        <a:t>Alianzas entre gente grande</a:t>
                      </a:r>
                      <a:endParaRPr lang="es-MX" sz="900" b="0" i="0" u="none" strike="noStrike">
                        <a:solidFill>
                          <a:srgbClr val="000000"/>
                        </a:solidFill>
                        <a:effectLst/>
                        <a:latin typeface="Calibri" panose="020F0502020204030204" pitchFamily="34" charset="0"/>
                      </a:endParaRPr>
                    </a:p>
                  </a:txBody>
                  <a:tcPr marL="3986" marR="3986" marT="3986" marB="0" anchor="ctr"/>
                </a:tc>
                <a:tc>
                  <a:txBody>
                    <a:bodyPr/>
                    <a:lstStyle/>
                    <a:p>
                      <a:pPr algn="ctr" fontAlgn="ctr"/>
                      <a:r>
                        <a:rPr lang="es-MX" sz="900" u="none" strike="noStrike">
                          <a:effectLst/>
                        </a:rPr>
                        <a:t>Porcentaje</a:t>
                      </a:r>
                      <a:endParaRPr lang="es-MX" sz="900" b="0" i="0" u="none" strike="noStrike">
                        <a:solidFill>
                          <a:srgbClr val="000000"/>
                        </a:solidFill>
                        <a:effectLst/>
                        <a:latin typeface="Calibri" panose="020F0502020204030204" pitchFamily="34" charset="0"/>
                      </a:endParaRPr>
                    </a:p>
                  </a:txBody>
                  <a:tcPr marL="3986" marR="3986" marT="3986" marB="0" anchor="ctr"/>
                </a:tc>
                <a:tc>
                  <a:txBody>
                    <a:bodyPr/>
                    <a:lstStyle/>
                    <a:p>
                      <a:pPr algn="just" fontAlgn="t"/>
                      <a:r>
                        <a:rPr lang="es-MX" sz="900" u="none" strike="noStrike">
                          <a:effectLst/>
                        </a:rPr>
                        <a:t>La meta de la población objetivo que se planea atender en el ejercicio 2024 es de 125 personas beneficiarias y 1,200 personas usuarias (las cuales recibirán asesorías, información jurídica, psicológica y de autocuidado de las personas mayores a través de talleres brindados a colectivos registrados en la Jefatura de Unidad Departamental de Atención a la Población Adulta Mayor), dando un total de 1,325 personas mayores, logrando una cobertura del 28.2 % de la población objetivo, en una proporción estimada de 95% mujeres y 5% hombres.</a:t>
                      </a:r>
                      <a:endParaRPr lang="es-MX" sz="900" b="0" i="0" u="none" strike="noStrike">
                        <a:solidFill>
                          <a:srgbClr val="000000"/>
                        </a:solidFill>
                        <a:effectLst/>
                        <a:latin typeface="Calibri" panose="020F0502020204030204" pitchFamily="34" charset="0"/>
                      </a:endParaRPr>
                    </a:p>
                  </a:txBody>
                  <a:tcPr marL="3986" marR="3986" marT="3986" marB="0"/>
                </a:tc>
                <a:tc>
                  <a:txBody>
                    <a:bodyPr/>
                    <a:lstStyle/>
                    <a:p>
                      <a:pPr algn="ctr" fontAlgn="ctr"/>
                      <a:r>
                        <a:rPr lang="es-MX" sz="900" u="none" strike="noStrike">
                          <a:effectLst/>
                        </a:rPr>
                        <a:t>Dirección General de Desarrollo Social</a:t>
                      </a:r>
                      <a:endParaRPr lang="es-MX" sz="900" b="0" i="0" u="none" strike="noStrike">
                        <a:solidFill>
                          <a:srgbClr val="000000"/>
                        </a:solidFill>
                        <a:effectLst/>
                        <a:latin typeface="Calibri" panose="020F0502020204030204" pitchFamily="34" charset="0"/>
                      </a:endParaRPr>
                    </a:p>
                  </a:txBody>
                  <a:tcPr marL="3986" marR="3986" marT="3986" marB="0" anchor="ctr"/>
                </a:tc>
                <a:tc>
                  <a:txBody>
                    <a:bodyPr/>
                    <a:lstStyle/>
                    <a:p>
                      <a:pPr algn="ctr" fontAlgn="ctr"/>
                      <a:r>
                        <a:rPr lang="es-MX" sz="900" u="none" strike="noStrike">
                          <a:effectLst/>
                        </a:rPr>
                        <a:t>10/10/2024</a:t>
                      </a:r>
                      <a:endParaRPr lang="es-MX" sz="900" b="0" i="0" u="none" strike="noStrike">
                        <a:solidFill>
                          <a:srgbClr val="000000"/>
                        </a:solidFill>
                        <a:effectLst/>
                        <a:latin typeface="Calibri" panose="020F0502020204030204" pitchFamily="34" charset="0"/>
                      </a:endParaRPr>
                    </a:p>
                  </a:txBody>
                  <a:tcPr marL="3986" marR="3986" marT="3986" marB="0" anchor="ctr"/>
                </a:tc>
                <a:tc>
                  <a:txBody>
                    <a:bodyPr/>
                    <a:lstStyle/>
                    <a:p>
                      <a:pPr algn="ctr" fontAlgn="ctr"/>
                      <a:r>
                        <a:rPr lang="es-MX" sz="900" u="none" strike="noStrike">
                          <a:effectLst/>
                        </a:rPr>
                        <a:t>30/09/2024</a:t>
                      </a:r>
                      <a:endParaRPr lang="es-MX" sz="900" b="0" i="0" u="none" strike="noStrike">
                        <a:solidFill>
                          <a:srgbClr val="000000"/>
                        </a:solidFill>
                        <a:effectLst/>
                        <a:latin typeface="Calibri" panose="020F0502020204030204" pitchFamily="34" charset="0"/>
                      </a:endParaRPr>
                    </a:p>
                  </a:txBody>
                  <a:tcPr marL="3986" marR="3986" marT="3986" marB="0" anchor="ctr"/>
                </a:tc>
                <a:tc>
                  <a:txBody>
                    <a:bodyPr/>
                    <a:lstStyle/>
                    <a:p>
                      <a:pPr algn="l" fontAlgn="b"/>
                      <a:r>
                        <a:rPr lang="es-MX" sz="900" u="none" strike="noStrike" dirty="0">
                          <a:effectLst/>
                        </a:rPr>
                        <a:t> </a:t>
                      </a:r>
                      <a:endParaRPr lang="es-MX" sz="900" b="0" i="0" u="none" strike="noStrike" dirty="0">
                        <a:solidFill>
                          <a:srgbClr val="000000"/>
                        </a:solidFill>
                        <a:effectLst/>
                        <a:latin typeface="Calibri" panose="020F0502020204030204" pitchFamily="34" charset="0"/>
                      </a:endParaRPr>
                    </a:p>
                  </a:txBody>
                  <a:tcPr marL="3986" marR="3986" marT="3986" marB="0" anchor="b"/>
                </a:tc>
                <a:extLst>
                  <a:ext uri="{0D108BD9-81ED-4DB2-BD59-A6C34878D82A}">
                    <a16:rowId xmlns:a16="http://schemas.microsoft.com/office/drawing/2014/main" val="3720907381"/>
                  </a:ext>
                </a:extLst>
              </a:tr>
            </a:tbl>
          </a:graphicData>
        </a:graphic>
      </p:graphicFrame>
    </p:spTree>
    <p:extLst>
      <p:ext uri="{BB962C8B-B14F-4D97-AF65-F5344CB8AC3E}">
        <p14:creationId xmlns:p14="http://schemas.microsoft.com/office/powerpoint/2010/main" val="401032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A121Fr07C_Indicadores-de-Gestión </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347420303"/>
              </p:ext>
            </p:extLst>
          </p:nvPr>
        </p:nvGraphicFramePr>
        <p:xfrm>
          <a:off x="673608" y="2120444"/>
          <a:ext cx="10515600" cy="3523865"/>
        </p:xfrm>
        <a:graphic>
          <a:graphicData uri="http://schemas.openxmlformats.org/drawingml/2006/table">
            <a:tbl>
              <a:tblPr>
                <a:tableStyleId>{5C22544A-7EE6-4342-B048-85BDC9FD1C3A}</a:tableStyleId>
              </a:tblPr>
              <a:tblGrid>
                <a:gridCol w="267557">
                  <a:extLst>
                    <a:ext uri="{9D8B030D-6E8A-4147-A177-3AD203B41FA5}">
                      <a16:colId xmlns:a16="http://schemas.microsoft.com/office/drawing/2014/main" val="3114563434"/>
                    </a:ext>
                  </a:extLst>
                </a:gridCol>
                <a:gridCol w="734225">
                  <a:extLst>
                    <a:ext uri="{9D8B030D-6E8A-4147-A177-3AD203B41FA5}">
                      <a16:colId xmlns:a16="http://schemas.microsoft.com/office/drawing/2014/main" val="3262124440"/>
                    </a:ext>
                  </a:extLst>
                </a:gridCol>
                <a:gridCol w="684447">
                  <a:extLst>
                    <a:ext uri="{9D8B030D-6E8A-4147-A177-3AD203B41FA5}">
                      <a16:colId xmlns:a16="http://schemas.microsoft.com/office/drawing/2014/main" val="4229869238"/>
                    </a:ext>
                  </a:extLst>
                </a:gridCol>
                <a:gridCol w="622225">
                  <a:extLst>
                    <a:ext uri="{9D8B030D-6E8A-4147-A177-3AD203B41FA5}">
                      <a16:colId xmlns:a16="http://schemas.microsoft.com/office/drawing/2014/main" val="3992816842"/>
                    </a:ext>
                  </a:extLst>
                </a:gridCol>
                <a:gridCol w="516447">
                  <a:extLst>
                    <a:ext uri="{9D8B030D-6E8A-4147-A177-3AD203B41FA5}">
                      <a16:colId xmlns:a16="http://schemas.microsoft.com/office/drawing/2014/main" val="734862089"/>
                    </a:ext>
                  </a:extLst>
                </a:gridCol>
                <a:gridCol w="547558">
                  <a:extLst>
                    <a:ext uri="{9D8B030D-6E8A-4147-A177-3AD203B41FA5}">
                      <a16:colId xmlns:a16="http://schemas.microsoft.com/office/drawing/2014/main" val="4172065146"/>
                    </a:ext>
                  </a:extLst>
                </a:gridCol>
                <a:gridCol w="659558">
                  <a:extLst>
                    <a:ext uri="{9D8B030D-6E8A-4147-A177-3AD203B41FA5}">
                      <a16:colId xmlns:a16="http://schemas.microsoft.com/office/drawing/2014/main" val="402820100"/>
                    </a:ext>
                  </a:extLst>
                </a:gridCol>
                <a:gridCol w="715559">
                  <a:extLst>
                    <a:ext uri="{9D8B030D-6E8A-4147-A177-3AD203B41FA5}">
                      <a16:colId xmlns:a16="http://schemas.microsoft.com/office/drawing/2014/main" val="1072077176"/>
                    </a:ext>
                  </a:extLst>
                </a:gridCol>
                <a:gridCol w="777781">
                  <a:extLst>
                    <a:ext uri="{9D8B030D-6E8A-4147-A177-3AD203B41FA5}">
                      <a16:colId xmlns:a16="http://schemas.microsoft.com/office/drawing/2014/main" val="2056298082"/>
                    </a:ext>
                  </a:extLst>
                </a:gridCol>
                <a:gridCol w="864893">
                  <a:extLst>
                    <a:ext uri="{9D8B030D-6E8A-4147-A177-3AD203B41FA5}">
                      <a16:colId xmlns:a16="http://schemas.microsoft.com/office/drawing/2014/main" val="1539819534"/>
                    </a:ext>
                  </a:extLst>
                </a:gridCol>
                <a:gridCol w="952004">
                  <a:extLst>
                    <a:ext uri="{9D8B030D-6E8A-4147-A177-3AD203B41FA5}">
                      <a16:colId xmlns:a16="http://schemas.microsoft.com/office/drawing/2014/main" val="3039940081"/>
                    </a:ext>
                  </a:extLst>
                </a:gridCol>
                <a:gridCol w="1207116">
                  <a:extLst>
                    <a:ext uri="{9D8B030D-6E8A-4147-A177-3AD203B41FA5}">
                      <a16:colId xmlns:a16="http://schemas.microsoft.com/office/drawing/2014/main" val="3134189681"/>
                    </a:ext>
                  </a:extLst>
                </a:gridCol>
                <a:gridCol w="603558">
                  <a:extLst>
                    <a:ext uri="{9D8B030D-6E8A-4147-A177-3AD203B41FA5}">
                      <a16:colId xmlns:a16="http://schemas.microsoft.com/office/drawing/2014/main" val="1233863053"/>
                    </a:ext>
                  </a:extLst>
                </a:gridCol>
                <a:gridCol w="678225">
                  <a:extLst>
                    <a:ext uri="{9D8B030D-6E8A-4147-A177-3AD203B41FA5}">
                      <a16:colId xmlns:a16="http://schemas.microsoft.com/office/drawing/2014/main" val="4218562137"/>
                    </a:ext>
                  </a:extLst>
                </a:gridCol>
                <a:gridCol w="684447">
                  <a:extLst>
                    <a:ext uri="{9D8B030D-6E8A-4147-A177-3AD203B41FA5}">
                      <a16:colId xmlns:a16="http://schemas.microsoft.com/office/drawing/2014/main" val="2445621922"/>
                    </a:ext>
                  </a:extLst>
                </a:gridCol>
              </a:tblGrid>
              <a:tr h="89600">
                <a:tc gridSpan="3">
                  <a:txBody>
                    <a:bodyPr/>
                    <a:lstStyle/>
                    <a:p>
                      <a:pPr algn="ctr" fontAlgn="b"/>
                      <a:r>
                        <a:rPr lang="es-MX" sz="1000" u="none" strike="noStrike">
                          <a:effectLst/>
                        </a:rPr>
                        <a:t>TÍTULO</a:t>
                      </a:r>
                      <a:endParaRPr lang="es-MX" sz="1000" b="1" i="0" u="none" strike="noStrike">
                        <a:solidFill>
                          <a:srgbClr val="FFFFFF"/>
                        </a:solidFill>
                        <a:effectLst/>
                        <a:latin typeface="Arial" panose="020B0604020202020204" pitchFamily="34" charset="0"/>
                      </a:endParaRPr>
                    </a:p>
                  </a:txBody>
                  <a:tcPr marL="3733" marR="3733" marT="3733" marB="0" anchor="b"/>
                </a:tc>
                <a:tc hMerge="1">
                  <a:txBody>
                    <a:bodyPr/>
                    <a:lstStyle/>
                    <a:p>
                      <a:endParaRPr lang="es-MX"/>
                    </a:p>
                  </a:txBody>
                  <a:tcPr/>
                </a:tc>
                <a:tc hMerge="1">
                  <a:txBody>
                    <a:bodyPr/>
                    <a:lstStyle/>
                    <a:p>
                      <a:endParaRPr lang="es-MX"/>
                    </a:p>
                  </a:txBody>
                  <a:tcPr/>
                </a:tc>
                <a:tc gridSpan="3">
                  <a:txBody>
                    <a:bodyPr/>
                    <a:lstStyle/>
                    <a:p>
                      <a:pPr algn="ctr" fontAlgn="b"/>
                      <a:r>
                        <a:rPr lang="es-MX" sz="1000" u="none" strike="noStrike">
                          <a:effectLst/>
                        </a:rPr>
                        <a:t>NOMBRE CORTO</a:t>
                      </a:r>
                      <a:endParaRPr lang="es-MX" sz="1000" b="1" i="0" u="none" strike="noStrike">
                        <a:solidFill>
                          <a:srgbClr val="FFFFFF"/>
                        </a:solidFill>
                        <a:effectLst/>
                        <a:latin typeface="Arial" panose="020B0604020202020204" pitchFamily="34" charset="0"/>
                      </a:endParaRPr>
                    </a:p>
                  </a:txBody>
                  <a:tcPr marL="3733" marR="3733" marT="3733" marB="0" anchor="b"/>
                </a:tc>
                <a:tc hMerge="1">
                  <a:txBody>
                    <a:bodyPr/>
                    <a:lstStyle/>
                    <a:p>
                      <a:endParaRPr lang="es-MX"/>
                    </a:p>
                  </a:txBody>
                  <a:tcPr/>
                </a:tc>
                <a:tc hMerge="1">
                  <a:txBody>
                    <a:bodyPr/>
                    <a:lstStyle/>
                    <a:p>
                      <a:endParaRPr lang="es-MX"/>
                    </a:p>
                  </a:txBody>
                  <a:tcPr/>
                </a:tc>
                <a:tc gridSpan="3">
                  <a:txBody>
                    <a:bodyPr/>
                    <a:lstStyle/>
                    <a:p>
                      <a:pPr algn="ctr" fontAlgn="b"/>
                      <a:r>
                        <a:rPr lang="es-MX" sz="1000" u="none" strike="noStrike">
                          <a:effectLst/>
                        </a:rPr>
                        <a:t>DESCRIPCIÓN</a:t>
                      </a:r>
                      <a:endParaRPr lang="es-MX" sz="1000" b="1" i="0" u="none" strike="noStrike">
                        <a:solidFill>
                          <a:srgbClr val="FFFFFF"/>
                        </a:solidFill>
                        <a:effectLst/>
                        <a:latin typeface="Arial" panose="020B0604020202020204" pitchFamily="34" charset="0"/>
                      </a:endParaRPr>
                    </a:p>
                  </a:txBody>
                  <a:tcPr marL="3733" marR="3733" marT="3733" marB="0" anchor="b"/>
                </a:tc>
                <a:tc hMerge="1">
                  <a:txBody>
                    <a:bodyPr/>
                    <a:lstStyle/>
                    <a:p>
                      <a:endParaRPr lang="es-MX"/>
                    </a:p>
                  </a:txBody>
                  <a:tcPr/>
                </a:tc>
                <a:tc hMerge="1">
                  <a:txBody>
                    <a:bodyPr/>
                    <a:lstStyle/>
                    <a:p>
                      <a:endParaRPr lang="es-MX"/>
                    </a:p>
                  </a:txBody>
                  <a:tcPr/>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extLst>
                  <a:ext uri="{0D108BD9-81ED-4DB2-BD59-A6C34878D82A}">
                    <a16:rowId xmlns:a16="http://schemas.microsoft.com/office/drawing/2014/main" val="847808720"/>
                  </a:ext>
                </a:extLst>
              </a:tr>
              <a:tr h="89600">
                <a:tc gridSpan="3">
                  <a:txBody>
                    <a:bodyPr/>
                    <a:lstStyle/>
                    <a:p>
                      <a:pPr algn="l" fontAlgn="b"/>
                      <a:r>
                        <a:rPr lang="es-MX" sz="1000" u="none" strike="noStrike">
                          <a:effectLst/>
                        </a:rPr>
                        <a:t>Indicadores de Gestión </a:t>
                      </a:r>
                      <a:endParaRPr lang="es-MX" sz="1000" b="0" i="0" u="none" strike="noStrike">
                        <a:solidFill>
                          <a:srgbClr val="000000"/>
                        </a:solidFill>
                        <a:effectLst/>
                        <a:latin typeface="Arial" panose="020B0604020202020204" pitchFamily="34" charset="0"/>
                      </a:endParaRPr>
                    </a:p>
                  </a:txBody>
                  <a:tcPr marL="3733" marR="3733" marT="3733" marB="0" anchor="b"/>
                </a:tc>
                <a:tc hMerge="1">
                  <a:txBody>
                    <a:bodyPr/>
                    <a:lstStyle/>
                    <a:p>
                      <a:endParaRPr lang="es-MX"/>
                    </a:p>
                  </a:txBody>
                  <a:tcPr/>
                </a:tc>
                <a:tc hMerge="1">
                  <a:txBody>
                    <a:bodyPr/>
                    <a:lstStyle/>
                    <a:p>
                      <a:endParaRPr lang="es-MX"/>
                    </a:p>
                  </a:txBody>
                  <a:tcPr/>
                </a:tc>
                <a:tc gridSpan="3">
                  <a:txBody>
                    <a:bodyPr/>
                    <a:lstStyle/>
                    <a:p>
                      <a:pPr algn="l" fontAlgn="b"/>
                      <a:r>
                        <a:rPr lang="es-MX" sz="1000" u="none" strike="noStrike">
                          <a:effectLst/>
                        </a:rPr>
                        <a:t>A121Fr07C_Indicadores-de-Gestión </a:t>
                      </a:r>
                      <a:endParaRPr lang="es-MX" sz="1000" b="0" i="0" u="none" strike="noStrike">
                        <a:solidFill>
                          <a:srgbClr val="000000"/>
                        </a:solidFill>
                        <a:effectLst/>
                        <a:latin typeface="Arial" panose="020B0604020202020204" pitchFamily="34" charset="0"/>
                      </a:endParaRPr>
                    </a:p>
                  </a:txBody>
                  <a:tcPr marL="3733" marR="3733" marT="3733" marB="0" anchor="b"/>
                </a:tc>
                <a:tc hMerge="1">
                  <a:txBody>
                    <a:bodyPr/>
                    <a:lstStyle/>
                    <a:p>
                      <a:endParaRPr lang="es-MX"/>
                    </a:p>
                  </a:txBody>
                  <a:tcPr/>
                </a:tc>
                <a:tc hMerge="1">
                  <a:txBody>
                    <a:bodyPr/>
                    <a:lstStyle/>
                    <a:p>
                      <a:endParaRPr lang="es-MX"/>
                    </a:p>
                  </a:txBody>
                  <a:tcPr/>
                </a:tc>
                <a:tc gridSpan="3">
                  <a:txBody>
                    <a:bodyPr/>
                    <a:lstStyle/>
                    <a:p>
                      <a:pPr algn="l" fontAlgn="b"/>
                      <a:r>
                        <a:rPr lang="es-MX" sz="1000" u="none" strike="noStrike">
                          <a:effectLst/>
                        </a:rPr>
                        <a:t>Indicadores de Gestión </a:t>
                      </a:r>
                      <a:endParaRPr lang="es-MX" sz="1000" b="0" i="0" u="none" strike="noStrike">
                        <a:solidFill>
                          <a:srgbClr val="000000"/>
                        </a:solidFill>
                        <a:effectLst/>
                        <a:latin typeface="Arial" panose="020B0604020202020204" pitchFamily="34" charset="0"/>
                      </a:endParaRPr>
                    </a:p>
                  </a:txBody>
                  <a:tcPr marL="3733" marR="3733" marT="3733" marB="0" anchor="b"/>
                </a:tc>
                <a:tc hMerge="1">
                  <a:txBody>
                    <a:bodyPr/>
                    <a:lstStyle/>
                    <a:p>
                      <a:endParaRPr lang="es-MX"/>
                    </a:p>
                  </a:txBody>
                  <a:tcPr/>
                </a:tc>
                <a:tc hMerge="1">
                  <a:txBody>
                    <a:bodyPr/>
                    <a:lstStyle/>
                    <a:p>
                      <a:endParaRPr lang="es-MX"/>
                    </a:p>
                  </a:txBody>
                  <a:tcPr/>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tc>
                  <a:txBody>
                    <a:bodyPr/>
                    <a:lstStyle/>
                    <a:p>
                      <a:pPr algn="l" fontAlgn="b"/>
                      <a:endParaRPr lang="es-MX" sz="1000" b="0" i="0" u="none" strike="noStrike">
                        <a:solidFill>
                          <a:srgbClr val="000000"/>
                        </a:solidFill>
                        <a:effectLst/>
                        <a:latin typeface="Calibri" panose="020F0502020204030204" pitchFamily="34" charset="0"/>
                      </a:endParaRPr>
                    </a:p>
                  </a:txBody>
                  <a:tcPr marL="3733" marR="3733" marT="3733" marB="0" anchor="b"/>
                </a:tc>
                <a:extLst>
                  <a:ext uri="{0D108BD9-81ED-4DB2-BD59-A6C34878D82A}">
                    <a16:rowId xmlns:a16="http://schemas.microsoft.com/office/drawing/2014/main" val="794880037"/>
                  </a:ext>
                </a:extLst>
              </a:tr>
              <a:tr h="89600">
                <a:tc gridSpan="15">
                  <a:txBody>
                    <a:bodyPr/>
                    <a:lstStyle/>
                    <a:p>
                      <a:pPr algn="ctr" fontAlgn="b"/>
                      <a:r>
                        <a:rPr lang="es-MX" sz="1000" u="none" strike="noStrike">
                          <a:effectLst/>
                        </a:rPr>
                        <a:t>Tabla Campos</a:t>
                      </a:r>
                      <a:endParaRPr lang="es-MX" sz="1000" b="1" i="0" u="none" strike="noStrike">
                        <a:solidFill>
                          <a:srgbClr val="FFFFFF"/>
                        </a:solidFill>
                        <a:effectLst/>
                        <a:latin typeface="Arial" panose="020B0604020202020204" pitchFamily="34" charset="0"/>
                      </a:endParaRPr>
                    </a:p>
                  </a:txBody>
                  <a:tcPr marL="3733" marR="3733" marT="3733"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343167904"/>
                  </a:ext>
                </a:extLst>
              </a:tr>
              <a:tr h="252001">
                <a:tc>
                  <a:txBody>
                    <a:bodyPr/>
                    <a:lstStyle/>
                    <a:p>
                      <a:pPr algn="just" fontAlgn="ctr"/>
                      <a:r>
                        <a:rPr lang="es-MX" sz="1000" u="none" strike="noStrike">
                          <a:effectLst/>
                        </a:rPr>
                        <a:t>Ejercicio</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Fecha de inicio del periodo que se informa (día/mes/año)</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Fecha de término del periodo que se informa (día/mes/año)</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Denominación de cada indicador</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Tipo de indicador</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Unidad de medida</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Medios de verificación</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Resultados trimestrales </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Resultados anuales</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Justificación de los resultados</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Unidad responsable de medición</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Área (s) responsable (s) de la información</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Fecha de validación </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Fecha de Actualización</a:t>
                      </a:r>
                      <a:endParaRPr lang="es-MX" sz="1000" b="0" i="0" u="none" strike="noStrike">
                        <a:solidFill>
                          <a:srgbClr val="000000"/>
                        </a:solidFill>
                        <a:effectLst/>
                        <a:latin typeface="Arial" panose="020B0604020202020204" pitchFamily="34" charset="0"/>
                      </a:endParaRPr>
                    </a:p>
                  </a:txBody>
                  <a:tcPr marL="3733" marR="3733" marT="3733" marB="0" anchor="ctr"/>
                </a:tc>
                <a:tc>
                  <a:txBody>
                    <a:bodyPr/>
                    <a:lstStyle/>
                    <a:p>
                      <a:pPr algn="just" fontAlgn="ctr"/>
                      <a:r>
                        <a:rPr lang="es-MX" sz="1000" u="none" strike="noStrike">
                          <a:effectLst/>
                        </a:rPr>
                        <a:t>Nota</a:t>
                      </a:r>
                      <a:endParaRPr lang="es-MX" sz="1000" b="0" i="0" u="none" strike="noStrike">
                        <a:solidFill>
                          <a:srgbClr val="000000"/>
                        </a:solidFill>
                        <a:effectLst/>
                        <a:latin typeface="Arial" panose="020B0604020202020204" pitchFamily="34" charset="0"/>
                      </a:endParaRPr>
                    </a:p>
                  </a:txBody>
                  <a:tcPr marL="3733" marR="3733" marT="3733" marB="0" anchor="ctr"/>
                </a:tc>
                <a:extLst>
                  <a:ext uri="{0D108BD9-81ED-4DB2-BD59-A6C34878D82A}">
                    <a16:rowId xmlns:a16="http://schemas.microsoft.com/office/drawing/2014/main" val="2661595898"/>
                  </a:ext>
                </a:extLst>
              </a:tr>
              <a:tr h="644003">
                <a:tc>
                  <a:txBody>
                    <a:bodyPr/>
                    <a:lstStyle/>
                    <a:p>
                      <a:pPr algn="ctr" fontAlgn="ctr"/>
                      <a:r>
                        <a:rPr lang="es-MX" sz="1000" u="none" strike="noStrike">
                          <a:effectLst/>
                        </a:rPr>
                        <a:t>2024</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ctr" fontAlgn="ctr"/>
                      <a:r>
                        <a:rPr lang="es-MX" sz="1000" u="none" strike="noStrike">
                          <a:effectLst/>
                        </a:rPr>
                        <a:t>01/07/2024</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ctr" fontAlgn="ctr"/>
                      <a:r>
                        <a:rPr lang="es-MX" sz="1000" u="none" strike="noStrike">
                          <a:effectLst/>
                        </a:rPr>
                        <a:t>30/09/2024</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l" fontAlgn="ctr"/>
                      <a:r>
                        <a:rPr lang="es-MX" sz="1000" u="none" strike="noStrike">
                          <a:effectLst/>
                        </a:rPr>
                        <a:t>Servicios de Atención Animal</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ctr" fontAlgn="ctr"/>
                      <a:r>
                        <a:rPr lang="es-MX" sz="1000" u="none" strike="noStrike">
                          <a:effectLst/>
                        </a:rPr>
                        <a:t>Componente</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ctr" fontAlgn="ctr"/>
                      <a:r>
                        <a:rPr lang="es-MX" sz="1000" u="none" strike="noStrike">
                          <a:effectLst/>
                        </a:rPr>
                        <a:t>Porcentaje</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just" fontAlgn="t"/>
                      <a:r>
                        <a:rPr lang="es-MX" sz="1000" u="none" strike="noStrike">
                          <a:effectLst/>
                        </a:rPr>
                        <a:t>Archivos de cada Unidad Operativa e Informes de Avance Trimestral</a:t>
                      </a:r>
                      <a:endParaRPr lang="es-MX" sz="1000" b="0" i="0" u="none" strike="noStrike">
                        <a:solidFill>
                          <a:srgbClr val="000000"/>
                        </a:solidFill>
                        <a:effectLst/>
                        <a:latin typeface="Calibri" panose="020F0502020204030204" pitchFamily="34" charset="0"/>
                      </a:endParaRPr>
                    </a:p>
                  </a:txBody>
                  <a:tcPr marL="3733" marR="3733" marT="3733" marB="0"/>
                </a:tc>
                <a:tc>
                  <a:txBody>
                    <a:bodyPr/>
                    <a:lstStyle/>
                    <a:p>
                      <a:pPr algn="just" fontAlgn="t"/>
                      <a:r>
                        <a:rPr lang="es-MX" sz="1000" u="none" strike="noStrike">
                          <a:effectLst/>
                        </a:rPr>
                        <a:t>La información sobre el avance trimestral se encuentra en proceso de sistematización por cada área encargada del programa</a:t>
                      </a:r>
                      <a:endParaRPr lang="es-MX" sz="1000" b="0" i="0" u="none" strike="noStrike">
                        <a:solidFill>
                          <a:srgbClr val="000000"/>
                        </a:solidFill>
                        <a:effectLst/>
                        <a:latin typeface="Calibri" panose="020F0502020204030204" pitchFamily="34" charset="0"/>
                      </a:endParaRPr>
                    </a:p>
                  </a:txBody>
                  <a:tcPr marL="3733" marR="3733" marT="3733" marB="0"/>
                </a:tc>
                <a:tc>
                  <a:txBody>
                    <a:bodyPr/>
                    <a:lstStyle/>
                    <a:p>
                      <a:pPr algn="just" fontAlgn="t"/>
                      <a:r>
                        <a:rPr lang="es-MX" sz="1000" u="none" strike="noStrike">
                          <a:effectLst/>
                        </a:rPr>
                        <a:t>La información sobre el avance trimestral se encuentra en proceso de sistematización por cada área encargada del programa</a:t>
                      </a:r>
                      <a:endParaRPr lang="es-MX" sz="1000" b="0" i="0" u="none" strike="noStrike">
                        <a:solidFill>
                          <a:srgbClr val="000000"/>
                        </a:solidFill>
                        <a:effectLst/>
                        <a:latin typeface="Calibri" panose="020F0502020204030204" pitchFamily="34" charset="0"/>
                      </a:endParaRPr>
                    </a:p>
                  </a:txBody>
                  <a:tcPr marL="3733" marR="3733" marT="3733" marB="0"/>
                </a:tc>
                <a:tc>
                  <a:txBody>
                    <a:bodyPr/>
                    <a:lstStyle/>
                    <a:p>
                      <a:pPr algn="just" fontAlgn="t"/>
                      <a:r>
                        <a:rPr lang="es-MX" sz="1000" u="none" strike="noStrike">
                          <a:effectLst/>
                        </a:rPr>
                        <a:t>La información sobre el avance trimestral se encuentra en proceso de sistematización por cada área encargada del programa</a:t>
                      </a:r>
                      <a:endParaRPr lang="es-MX" sz="1000" b="0" i="0" u="none" strike="noStrike">
                        <a:solidFill>
                          <a:srgbClr val="000000"/>
                        </a:solidFill>
                        <a:effectLst/>
                        <a:latin typeface="Calibri" panose="020F0502020204030204" pitchFamily="34" charset="0"/>
                      </a:endParaRPr>
                    </a:p>
                  </a:txBody>
                  <a:tcPr marL="3733" marR="3733" marT="3733" marB="0"/>
                </a:tc>
                <a:tc>
                  <a:txBody>
                    <a:bodyPr/>
                    <a:lstStyle/>
                    <a:p>
                      <a:pPr algn="ctr" fontAlgn="ctr"/>
                      <a:r>
                        <a:rPr lang="es-MX" sz="1000" u="none" strike="noStrike">
                          <a:effectLst/>
                        </a:rPr>
                        <a:t>Direccion de Recursos Financieros y Presupuestales</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ctr" fontAlgn="ctr"/>
                      <a:r>
                        <a:rPr lang="es-MX" sz="1000" u="none" strike="noStrike">
                          <a:effectLst/>
                        </a:rPr>
                        <a:t>Dirección General de Planeación del Desarrollo</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ctr" fontAlgn="ctr"/>
                      <a:r>
                        <a:rPr lang="es-MX" sz="1000" u="none" strike="noStrike">
                          <a:effectLst/>
                        </a:rPr>
                        <a:t>10/10/2024</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ctr" fontAlgn="ctr"/>
                      <a:r>
                        <a:rPr lang="es-MX" sz="1000" u="none" strike="noStrike">
                          <a:effectLst/>
                        </a:rPr>
                        <a:t>30/09/2024</a:t>
                      </a:r>
                      <a:endParaRPr lang="es-MX" sz="1000" b="0" i="0" u="none" strike="noStrike">
                        <a:solidFill>
                          <a:srgbClr val="000000"/>
                        </a:solidFill>
                        <a:effectLst/>
                        <a:latin typeface="Calibri" panose="020F0502020204030204" pitchFamily="34" charset="0"/>
                      </a:endParaRPr>
                    </a:p>
                  </a:txBody>
                  <a:tcPr marL="3733" marR="3733" marT="3733" marB="0" anchor="ctr"/>
                </a:tc>
                <a:tc>
                  <a:txBody>
                    <a:bodyPr/>
                    <a:lstStyle/>
                    <a:p>
                      <a:pPr algn="just" fontAlgn="t"/>
                      <a:r>
                        <a:rPr lang="es-MX" sz="1000" u="none" strike="noStrike" dirty="0">
                          <a:effectLst/>
                        </a:rPr>
                        <a:t>La información sobre el avance trimestral se encuentra en proceso de sistematización por cada área encargada del programa</a:t>
                      </a:r>
                      <a:endParaRPr lang="es-MX" sz="1000" b="0" i="0" u="none" strike="noStrike" dirty="0">
                        <a:solidFill>
                          <a:srgbClr val="000000"/>
                        </a:solidFill>
                        <a:effectLst/>
                        <a:latin typeface="Calibri" panose="020F0502020204030204" pitchFamily="34" charset="0"/>
                      </a:endParaRPr>
                    </a:p>
                  </a:txBody>
                  <a:tcPr marL="3733" marR="3733" marT="3733" marB="0"/>
                </a:tc>
                <a:extLst>
                  <a:ext uri="{0D108BD9-81ED-4DB2-BD59-A6C34878D82A}">
                    <a16:rowId xmlns:a16="http://schemas.microsoft.com/office/drawing/2014/main" val="1894494321"/>
                  </a:ext>
                </a:extLst>
              </a:tr>
            </a:tbl>
          </a:graphicData>
        </a:graphic>
      </p:graphicFrame>
    </p:spTree>
    <p:extLst>
      <p:ext uri="{BB962C8B-B14F-4D97-AF65-F5344CB8AC3E}">
        <p14:creationId xmlns:p14="http://schemas.microsoft.com/office/powerpoint/2010/main" val="4153451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A121Fr07D_Indicadores_MONITOREO_CDMX</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534321188"/>
              </p:ext>
            </p:extLst>
          </p:nvPr>
        </p:nvGraphicFramePr>
        <p:xfrm>
          <a:off x="838200" y="3359449"/>
          <a:ext cx="10515600" cy="1521601"/>
        </p:xfrm>
        <a:graphic>
          <a:graphicData uri="http://schemas.openxmlformats.org/drawingml/2006/table">
            <a:tbl>
              <a:tblPr>
                <a:tableStyleId>{5C22544A-7EE6-4342-B048-85BDC9FD1C3A}</a:tableStyleId>
              </a:tblPr>
              <a:tblGrid>
                <a:gridCol w="2180447">
                  <a:extLst>
                    <a:ext uri="{9D8B030D-6E8A-4147-A177-3AD203B41FA5}">
                      <a16:colId xmlns:a16="http://schemas.microsoft.com/office/drawing/2014/main" val="2104632025"/>
                    </a:ext>
                  </a:extLst>
                </a:gridCol>
                <a:gridCol w="2135490">
                  <a:extLst>
                    <a:ext uri="{9D8B030D-6E8A-4147-A177-3AD203B41FA5}">
                      <a16:colId xmlns:a16="http://schemas.microsoft.com/office/drawing/2014/main" val="1092639026"/>
                    </a:ext>
                  </a:extLst>
                </a:gridCol>
                <a:gridCol w="2180447">
                  <a:extLst>
                    <a:ext uri="{9D8B030D-6E8A-4147-A177-3AD203B41FA5}">
                      <a16:colId xmlns:a16="http://schemas.microsoft.com/office/drawing/2014/main" val="2348042715"/>
                    </a:ext>
                  </a:extLst>
                </a:gridCol>
                <a:gridCol w="1067745">
                  <a:extLst>
                    <a:ext uri="{9D8B030D-6E8A-4147-A177-3AD203B41FA5}">
                      <a16:colId xmlns:a16="http://schemas.microsoft.com/office/drawing/2014/main" val="4025684345"/>
                    </a:ext>
                  </a:extLst>
                </a:gridCol>
                <a:gridCol w="1225097">
                  <a:extLst>
                    <a:ext uri="{9D8B030D-6E8A-4147-A177-3AD203B41FA5}">
                      <a16:colId xmlns:a16="http://schemas.microsoft.com/office/drawing/2014/main" val="3593252970"/>
                    </a:ext>
                  </a:extLst>
                </a:gridCol>
                <a:gridCol w="391132">
                  <a:extLst>
                    <a:ext uri="{9D8B030D-6E8A-4147-A177-3AD203B41FA5}">
                      <a16:colId xmlns:a16="http://schemas.microsoft.com/office/drawing/2014/main" val="2780035219"/>
                    </a:ext>
                  </a:extLst>
                </a:gridCol>
                <a:gridCol w="1335242">
                  <a:extLst>
                    <a:ext uri="{9D8B030D-6E8A-4147-A177-3AD203B41FA5}">
                      <a16:colId xmlns:a16="http://schemas.microsoft.com/office/drawing/2014/main" val="2735222870"/>
                    </a:ext>
                  </a:extLst>
                </a:gridCol>
              </a:tblGrid>
              <a:tr h="155787">
                <a:tc gridSpan="3">
                  <a:txBody>
                    <a:bodyPr/>
                    <a:lstStyle/>
                    <a:p>
                      <a:pPr algn="ctr" fontAlgn="b"/>
                      <a:r>
                        <a:rPr lang="es-MX" sz="1050" u="none" strike="noStrike">
                          <a:effectLst/>
                        </a:rPr>
                        <a:t>TÍTULO</a:t>
                      </a:r>
                      <a:endParaRPr lang="es-MX" sz="1050" b="1" i="0" u="none" strike="noStrike">
                        <a:solidFill>
                          <a:srgbClr val="FFFFFF"/>
                        </a:solidFill>
                        <a:effectLst/>
                        <a:latin typeface="Arial" panose="020B0604020202020204" pitchFamily="34" charset="0"/>
                      </a:endParaRPr>
                    </a:p>
                  </a:txBody>
                  <a:tcPr marL="6491" marR="6491" marT="6491" marB="0" anchor="b"/>
                </a:tc>
                <a:tc hMerge="1">
                  <a:txBody>
                    <a:bodyPr/>
                    <a:lstStyle/>
                    <a:p>
                      <a:endParaRPr lang="es-MX"/>
                    </a:p>
                  </a:txBody>
                  <a:tcPr/>
                </a:tc>
                <a:tc hMerge="1">
                  <a:txBody>
                    <a:bodyPr/>
                    <a:lstStyle/>
                    <a:p>
                      <a:endParaRPr lang="es-MX"/>
                    </a:p>
                  </a:txBody>
                  <a:tcPr/>
                </a:tc>
                <a:tc gridSpan="3">
                  <a:txBody>
                    <a:bodyPr/>
                    <a:lstStyle/>
                    <a:p>
                      <a:pPr algn="ctr" fontAlgn="b"/>
                      <a:r>
                        <a:rPr lang="es-MX" sz="1050" u="none" strike="noStrike">
                          <a:effectLst/>
                        </a:rPr>
                        <a:t>NOMBRE CORTO</a:t>
                      </a:r>
                      <a:endParaRPr lang="es-MX" sz="1050" b="1" i="0" u="none" strike="noStrike">
                        <a:solidFill>
                          <a:srgbClr val="FFFFFF"/>
                        </a:solidFill>
                        <a:effectLst/>
                        <a:latin typeface="Arial" panose="020B0604020202020204" pitchFamily="34" charset="0"/>
                      </a:endParaRPr>
                    </a:p>
                  </a:txBody>
                  <a:tcPr marL="6491" marR="6491" marT="6491" marB="0" anchor="b"/>
                </a:tc>
                <a:tc hMerge="1">
                  <a:txBody>
                    <a:bodyPr/>
                    <a:lstStyle/>
                    <a:p>
                      <a:endParaRPr lang="es-MX"/>
                    </a:p>
                  </a:txBody>
                  <a:tcPr/>
                </a:tc>
                <a:tc hMerge="1">
                  <a:txBody>
                    <a:bodyPr/>
                    <a:lstStyle/>
                    <a:p>
                      <a:endParaRPr lang="es-MX"/>
                    </a:p>
                  </a:txBody>
                  <a:tcPr/>
                </a:tc>
                <a:tc>
                  <a:txBody>
                    <a:bodyPr/>
                    <a:lstStyle/>
                    <a:p>
                      <a:pPr algn="ctr" fontAlgn="b"/>
                      <a:r>
                        <a:rPr lang="es-MX" sz="1050" u="none" strike="noStrike">
                          <a:effectLst/>
                        </a:rPr>
                        <a:t>DESCRIPCIÓN</a:t>
                      </a:r>
                      <a:endParaRPr lang="es-MX" sz="1050" b="1" i="0" u="none" strike="noStrike">
                        <a:solidFill>
                          <a:srgbClr val="FFFFFF"/>
                        </a:solidFill>
                        <a:effectLst/>
                        <a:latin typeface="Arial" panose="020B0604020202020204" pitchFamily="34" charset="0"/>
                      </a:endParaRPr>
                    </a:p>
                  </a:txBody>
                  <a:tcPr marL="6491" marR="6491" marT="6491" marB="0" anchor="b"/>
                </a:tc>
                <a:extLst>
                  <a:ext uri="{0D108BD9-81ED-4DB2-BD59-A6C34878D82A}">
                    <a16:rowId xmlns:a16="http://schemas.microsoft.com/office/drawing/2014/main" val="2092608366"/>
                  </a:ext>
                </a:extLst>
              </a:tr>
              <a:tr h="266136">
                <a:tc gridSpan="3">
                  <a:txBody>
                    <a:bodyPr/>
                    <a:lstStyle/>
                    <a:p>
                      <a:pPr algn="l" fontAlgn="b"/>
                      <a:r>
                        <a:rPr lang="es-MX" sz="1050" u="none" strike="noStrike">
                          <a:effectLst/>
                        </a:rPr>
                        <a:t>Indicadores MONITOREO CDMX </a:t>
                      </a:r>
                      <a:endParaRPr lang="es-MX" sz="1050" b="0" i="0" u="none" strike="noStrike">
                        <a:solidFill>
                          <a:srgbClr val="000000"/>
                        </a:solidFill>
                        <a:effectLst/>
                        <a:latin typeface="Arial" panose="020B0604020202020204" pitchFamily="34" charset="0"/>
                      </a:endParaRPr>
                    </a:p>
                  </a:txBody>
                  <a:tcPr marL="6491" marR="6491" marT="6491" marB="0" anchor="b"/>
                </a:tc>
                <a:tc hMerge="1">
                  <a:txBody>
                    <a:bodyPr/>
                    <a:lstStyle/>
                    <a:p>
                      <a:endParaRPr lang="es-MX"/>
                    </a:p>
                  </a:txBody>
                  <a:tcPr/>
                </a:tc>
                <a:tc hMerge="1">
                  <a:txBody>
                    <a:bodyPr/>
                    <a:lstStyle/>
                    <a:p>
                      <a:endParaRPr lang="es-MX"/>
                    </a:p>
                  </a:txBody>
                  <a:tcPr/>
                </a:tc>
                <a:tc gridSpan="3">
                  <a:txBody>
                    <a:bodyPr/>
                    <a:lstStyle/>
                    <a:p>
                      <a:pPr algn="l" fontAlgn="b"/>
                      <a:r>
                        <a:rPr lang="es-MX" sz="1050" u="none" strike="noStrike">
                          <a:effectLst/>
                        </a:rPr>
                        <a:t>A121Fr07D_Indicadores_MONITOREO_CDMX</a:t>
                      </a:r>
                      <a:endParaRPr lang="es-MX" sz="1050" b="0" i="0" u="none" strike="noStrike">
                        <a:solidFill>
                          <a:srgbClr val="000000"/>
                        </a:solidFill>
                        <a:effectLst/>
                        <a:latin typeface="Arial" panose="020B0604020202020204" pitchFamily="34" charset="0"/>
                      </a:endParaRPr>
                    </a:p>
                  </a:txBody>
                  <a:tcPr marL="6491" marR="6491" marT="6491" marB="0" anchor="b"/>
                </a:tc>
                <a:tc hMerge="1">
                  <a:txBody>
                    <a:bodyPr/>
                    <a:lstStyle/>
                    <a:p>
                      <a:endParaRPr lang="es-MX"/>
                    </a:p>
                  </a:txBody>
                  <a:tcPr/>
                </a:tc>
                <a:tc hMerge="1">
                  <a:txBody>
                    <a:bodyPr/>
                    <a:lstStyle/>
                    <a:p>
                      <a:endParaRPr lang="es-MX"/>
                    </a:p>
                  </a:txBody>
                  <a:tcPr/>
                </a:tc>
                <a:tc>
                  <a:txBody>
                    <a:bodyPr/>
                    <a:lstStyle/>
                    <a:p>
                      <a:pPr algn="l" fontAlgn="b"/>
                      <a:r>
                        <a:rPr lang="es-MX" sz="1050" u="none" strike="noStrike">
                          <a:effectLst/>
                        </a:rPr>
                        <a:t>Indicadores MONITOREO CDMX </a:t>
                      </a:r>
                      <a:endParaRPr lang="es-MX" sz="1050" b="0" i="0" u="none" strike="noStrike">
                        <a:solidFill>
                          <a:srgbClr val="000000"/>
                        </a:solidFill>
                        <a:effectLst/>
                        <a:latin typeface="Arial" panose="020B0604020202020204" pitchFamily="34" charset="0"/>
                      </a:endParaRPr>
                    </a:p>
                  </a:txBody>
                  <a:tcPr marL="6491" marR="6491" marT="6491" marB="0" anchor="b"/>
                </a:tc>
                <a:extLst>
                  <a:ext uri="{0D108BD9-81ED-4DB2-BD59-A6C34878D82A}">
                    <a16:rowId xmlns:a16="http://schemas.microsoft.com/office/drawing/2014/main" val="2378327165"/>
                  </a:ext>
                </a:extLst>
              </a:tr>
              <a:tr h="155787">
                <a:tc gridSpan="7">
                  <a:txBody>
                    <a:bodyPr/>
                    <a:lstStyle/>
                    <a:p>
                      <a:pPr algn="ctr" fontAlgn="b"/>
                      <a:r>
                        <a:rPr lang="es-MX" sz="1050" u="none" strike="noStrike">
                          <a:effectLst/>
                        </a:rPr>
                        <a:t>Tabla Campos</a:t>
                      </a:r>
                      <a:endParaRPr lang="es-MX" sz="1050" b="1" i="0" u="none" strike="noStrike">
                        <a:solidFill>
                          <a:srgbClr val="FFFFFF"/>
                        </a:solidFill>
                        <a:effectLst/>
                        <a:latin typeface="Arial" panose="020B0604020202020204" pitchFamily="34" charset="0"/>
                      </a:endParaRPr>
                    </a:p>
                  </a:txBody>
                  <a:tcPr marL="6491" marR="6491" marT="6491"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934260410"/>
                  </a:ext>
                </a:extLst>
              </a:tr>
              <a:tr h="155787">
                <a:tc>
                  <a:txBody>
                    <a:bodyPr/>
                    <a:lstStyle/>
                    <a:p>
                      <a:pPr algn="ctr" fontAlgn="b"/>
                      <a:r>
                        <a:rPr lang="es-MX" sz="1050" u="none" strike="noStrike">
                          <a:effectLst/>
                        </a:rPr>
                        <a:t>Hipervínculo a los informes de evaluación</a:t>
                      </a:r>
                      <a:endParaRPr lang="es-MX" sz="1050" b="0" i="0" u="none" strike="noStrike">
                        <a:solidFill>
                          <a:srgbClr val="000000"/>
                        </a:solidFill>
                        <a:effectLst/>
                        <a:latin typeface="Arial" panose="020B0604020202020204" pitchFamily="34" charset="0"/>
                      </a:endParaRPr>
                    </a:p>
                  </a:txBody>
                  <a:tcPr marL="6491" marR="6491" marT="6491" marB="0" anchor="b"/>
                </a:tc>
                <a:tc>
                  <a:txBody>
                    <a:bodyPr/>
                    <a:lstStyle/>
                    <a:p>
                      <a:pPr algn="ctr" fontAlgn="b"/>
                      <a:r>
                        <a:rPr lang="es-MX" sz="1050" u="none" strike="noStrike">
                          <a:effectLst/>
                        </a:rPr>
                        <a:t>Hipervínculo a los reportes de monitoreo</a:t>
                      </a:r>
                      <a:endParaRPr lang="es-MX" sz="1050" b="0" i="0" u="none" strike="noStrike">
                        <a:solidFill>
                          <a:srgbClr val="000000"/>
                        </a:solidFill>
                        <a:effectLst/>
                        <a:latin typeface="Arial" panose="020B0604020202020204" pitchFamily="34" charset="0"/>
                      </a:endParaRPr>
                    </a:p>
                  </a:txBody>
                  <a:tcPr marL="6491" marR="6491" marT="6491" marB="0" anchor="b"/>
                </a:tc>
                <a:tc>
                  <a:txBody>
                    <a:bodyPr/>
                    <a:lstStyle/>
                    <a:p>
                      <a:pPr algn="ctr" fontAlgn="b"/>
                      <a:r>
                        <a:rPr lang="es-MX" sz="1050" u="none" strike="noStrike">
                          <a:effectLst/>
                        </a:rPr>
                        <a:t>Área(s) responsables(s) de la Información</a:t>
                      </a:r>
                      <a:endParaRPr lang="es-MX" sz="1050" b="0" i="0" u="none" strike="noStrike">
                        <a:solidFill>
                          <a:srgbClr val="000000"/>
                        </a:solidFill>
                        <a:effectLst/>
                        <a:latin typeface="Arial" panose="020B0604020202020204" pitchFamily="34" charset="0"/>
                      </a:endParaRPr>
                    </a:p>
                  </a:txBody>
                  <a:tcPr marL="6491" marR="6491" marT="6491" marB="0" anchor="b"/>
                </a:tc>
                <a:tc>
                  <a:txBody>
                    <a:bodyPr/>
                    <a:lstStyle/>
                    <a:p>
                      <a:pPr algn="ctr" fontAlgn="b"/>
                      <a:r>
                        <a:rPr lang="es-MX" sz="1050" u="none" strike="noStrike">
                          <a:effectLst/>
                        </a:rPr>
                        <a:t>Fecha de validación</a:t>
                      </a:r>
                      <a:endParaRPr lang="es-MX" sz="1050" b="0" i="0" u="none" strike="noStrike">
                        <a:solidFill>
                          <a:srgbClr val="000000"/>
                        </a:solidFill>
                        <a:effectLst/>
                        <a:latin typeface="Arial" panose="020B0604020202020204" pitchFamily="34" charset="0"/>
                      </a:endParaRPr>
                    </a:p>
                  </a:txBody>
                  <a:tcPr marL="6491" marR="6491" marT="6491" marB="0" anchor="b"/>
                </a:tc>
                <a:tc>
                  <a:txBody>
                    <a:bodyPr/>
                    <a:lstStyle/>
                    <a:p>
                      <a:pPr algn="ctr" fontAlgn="b"/>
                      <a:r>
                        <a:rPr lang="es-MX" sz="1050" u="none" strike="noStrike">
                          <a:effectLst/>
                        </a:rPr>
                        <a:t>Fecha de Actualización</a:t>
                      </a:r>
                      <a:endParaRPr lang="es-MX" sz="1050" b="0" i="0" u="none" strike="noStrike">
                        <a:solidFill>
                          <a:srgbClr val="000000"/>
                        </a:solidFill>
                        <a:effectLst/>
                        <a:latin typeface="Arial" panose="020B0604020202020204" pitchFamily="34" charset="0"/>
                      </a:endParaRPr>
                    </a:p>
                  </a:txBody>
                  <a:tcPr marL="6491" marR="6491" marT="6491" marB="0" anchor="b"/>
                </a:tc>
                <a:tc gridSpan="2">
                  <a:txBody>
                    <a:bodyPr/>
                    <a:lstStyle/>
                    <a:p>
                      <a:pPr algn="ctr" fontAlgn="b"/>
                      <a:r>
                        <a:rPr lang="es-MX" sz="1050" u="none" strike="noStrike">
                          <a:effectLst/>
                        </a:rPr>
                        <a:t>Nota</a:t>
                      </a:r>
                      <a:endParaRPr lang="es-MX" sz="1050" b="0" i="0" u="none" strike="noStrike">
                        <a:solidFill>
                          <a:srgbClr val="000000"/>
                        </a:solidFill>
                        <a:effectLst/>
                        <a:latin typeface="Arial" panose="020B0604020202020204" pitchFamily="34" charset="0"/>
                      </a:endParaRPr>
                    </a:p>
                  </a:txBody>
                  <a:tcPr marL="6491" marR="6491" marT="6491" marB="0" anchor="b"/>
                </a:tc>
                <a:tc hMerge="1">
                  <a:txBody>
                    <a:bodyPr/>
                    <a:lstStyle/>
                    <a:p>
                      <a:endParaRPr lang="es-MX"/>
                    </a:p>
                  </a:txBody>
                  <a:tcPr/>
                </a:tc>
                <a:extLst>
                  <a:ext uri="{0D108BD9-81ED-4DB2-BD59-A6C34878D82A}">
                    <a16:rowId xmlns:a16="http://schemas.microsoft.com/office/drawing/2014/main" val="889756581"/>
                  </a:ext>
                </a:extLst>
              </a:tr>
              <a:tr h="535517">
                <a:tc>
                  <a:txBody>
                    <a:bodyPr/>
                    <a:lstStyle/>
                    <a:p>
                      <a:pPr algn="ctr" fontAlgn="ctr"/>
                      <a:r>
                        <a:rPr lang="es-MX" sz="1050" u="sng" strike="noStrike" dirty="0">
                          <a:effectLst/>
                          <a:hlinkClick r:id="rId2"/>
                        </a:rPr>
                        <a:t>http://repositorio.tlalpan.gob.mx:8080/DGPD/Nota%20A121Fr07D%202%c2%b0%20T24.pdf</a:t>
                      </a:r>
                      <a:endParaRPr lang="es-MX" sz="1050" b="0" i="0" u="sng" strike="noStrike" dirty="0">
                        <a:solidFill>
                          <a:srgbClr val="0563C1"/>
                        </a:solidFill>
                        <a:effectLst/>
                        <a:latin typeface="Calibri" panose="020F0502020204030204" pitchFamily="34" charset="0"/>
                      </a:endParaRPr>
                    </a:p>
                  </a:txBody>
                  <a:tcPr marL="6491" marR="6491" marT="6491" marB="0" anchor="ctr"/>
                </a:tc>
                <a:tc>
                  <a:txBody>
                    <a:bodyPr/>
                    <a:lstStyle/>
                    <a:p>
                      <a:pPr algn="ctr" fontAlgn="ctr"/>
                      <a:r>
                        <a:rPr lang="es-MX" sz="1050" u="sng" strike="noStrike">
                          <a:effectLst/>
                          <a:hlinkClick r:id="rId2"/>
                        </a:rPr>
                        <a:t>http://repositorio.tlalpan.gob.mx:8080/DGPD/Nota%20A121Fr07D%202%c2%b0%20T24.pdf</a:t>
                      </a:r>
                      <a:endParaRPr lang="es-MX" sz="1050" b="0" i="0" u="sng" strike="noStrike">
                        <a:solidFill>
                          <a:srgbClr val="0563C1"/>
                        </a:solidFill>
                        <a:effectLst/>
                        <a:latin typeface="Calibri" panose="020F0502020204030204" pitchFamily="34" charset="0"/>
                      </a:endParaRPr>
                    </a:p>
                  </a:txBody>
                  <a:tcPr marL="6491" marR="6491" marT="6491" marB="0" anchor="ctr"/>
                </a:tc>
                <a:tc>
                  <a:txBody>
                    <a:bodyPr/>
                    <a:lstStyle/>
                    <a:p>
                      <a:pPr algn="ctr" fontAlgn="ctr"/>
                      <a:r>
                        <a:rPr lang="es-MX" sz="1050" u="none" strike="noStrike">
                          <a:effectLst/>
                        </a:rPr>
                        <a:t>Dirección General de Planeación del Desarrollo</a:t>
                      </a:r>
                      <a:endParaRPr lang="es-MX" sz="1050" b="0" i="0" u="none" strike="noStrike">
                        <a:solidFill>
                          <a:srgbClr val="000000"/>
                        </a:solidFill>
                        <a:effectLst/>
                        <a:latin typeface="Calibri" panose="020F0502020204030204" pitchFamily="34" charset="0"/>
                      </a:endParaRPr>
                    </a:p>
                  </a:txBody>
                  <a:tcPr marL="6491" marR="6491" marT="6491" marB="0" anchor="ctr"/>
                </a:tc>
                <a:tc>
                  <a:txBody>
                    <a:bodyPr/>
                    <a:lstStyle/>
                    <a:p>
                      <a:pPr algn="ctr" fontAlgn="ctr"/>
                      <a:r>
                        <a:rPr lang="es-MX" sz="1050" u="none" strike="noStrike">
                          <a:effectLst/>
                        </a:rPr>
                        <a:t>10/10/2024</a:t>
                      </a:r>
                      <a:endParaRPr lang="es-MX" sz="1050" b="0" i="0" u="none" strike="noStrike">
                        <a:solidFill>
                          <a:srgbClr val="000000"/>
                        </a:solidFill>
                        <a:effectLst/>
                        <a:latin typeface="Calibri" panose="020F0502020204030204" pitchFamily="34" charset="0"/>
                      </a:endParaRPr>
                    </a:p>
                  </a:txBody>
                  <a:tcPr marL="6491" marR="6491" marT="6491" marB="0" anchor="ctr"/>
                </a:tc>
                <a:tc>
                  <a:txBody>
                    <a:bodyPr/>
                    <a:lstStyle/>
                    <a:p>
                      <a:pPr algn="ctr" fontAlgn="ctr"/>
                      <a:r>
                        <a:rPr lang="es-MX" sz="1050" u="none" strike="noStrike">
                          <a:effectLst/>
                        </a:rPr>
                        <a:t>30/09/2024</a:t>
                      </a:r>
                      <a:endParaRPr lang="es-MX" sz="1050" b="0" i="0" u="none" strike="noStrike">
                        <a:solidFill>
                          <a:srgbClr val="000000"/>
                        </a:solidFill>
                        <a:effectLst/>
                        <a:latin typeface="Calibri" panose="020F0502020204030204" pitchFamily="34" charset="0"/>
                      </a:endParaRPr>
                    </a:p>
                  </a:txBody>
                  <a:tcPr marL="6491" marR="6491" marT="6491" marB="0" anchor="ctr"/>
                </a:tc>
                <a:tc gridSpan="2">
                  <a:txBody>
                    <a:bodyPr/>
                    <a:lstStyle/>
                    <a:p>
                      <a:pPr algn="ctr" fontAlgn="ctr"/>
                      <a:r>
                        <a:rPr lang="es-MX" sz="1050" u="none" strike="noStrike" dirty="0">
                          <a:effectLst/>
                        </a:rPr>
                        <a:t> </a:t>
                      </a:r>
                      <a:endParaRPr lang="es-MX" sz="1050" b="0" i="0" u="none" strike="noStrike" dirty="0">
                        <a:solidFill>
                          <a:srgbClr val="000000"/>
                        </a:solidFill>
                        <a:effectLst/>
                        <a:latin typeface="Calibri" panose="020F0502020204030204" pitchFamily="34" charset="0"/>
                      </a:endParaRPr>
                    </a:p>
                  </a:txBody>
                  <a:tcPr marL="6491" marR="6491" marT="6491" marB="0" anchor="ctr"/>
                </a:tc>
                <a:tc hMerge="1">
                  <a:txBody>
                    <a:bodyPr/>
                    <a:lstStyle/>
                    <a:p>
                      <a:endParaRPr lang="es-MX"/>
                    </a:p>
                  </a:txBody>
                  <a:tcPr/>
                </a:tc>
                <a:extLst>
                  <a:ext uri="{0D108BD9-81ED-4DB2-BD59-A6C34878D82A}">
                    <a16:rowId xmlns:a16="http://schemas.microsoft.com/office/drawing/2014/main" val="3543087522"/>
                  </a:ext>
                </a:extLst>
              </a:tr>
            </a:tbl>
          </a:graphicData>
        </a:graphic>
      </p:graphicFrame>
    </p:spTree>
    <p:extLst>
      <p:ext uri="{BB962C8B-B14F-4D97-AF65-F5344CB8AC3E}">
        <p14:creationId xmlns:p14="http://schemas.microsoft.com/office/powerpoint/2010/main" val="1991340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0"/>
            <a:ext cx="10515600" cy="1325563"/>
          </a:xfrm>
        </p:spPr>
        <p:txBody>
          <a:bodyPr/>
          <a:lstStyle/>
          <a:p>
            <a:r>
              <a:rPr lang="es-MX" dirty="0"/>
              <a:t>A121Fr31_Informes-emitidos</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392334446"/>
              </p:ext>
            </p:extLst>
          </p:nvPr>
        </p:nvGraphicFramePr>
        <p:xfrm>
          <a:off x="545593" y="1126913"/>
          <a:ext cx="10984991" cy="5056107"/>
        </p:xfrm>
        <a:graphic>
          <a:graphicData uri="http://schemas.openxmlformats.org/drawingml/2006/table">
            <a:tbl>
              <a:tblPr>
                <a:tableStyleId>{5C22544A-7EE6-4342-B048-85BDC9FD1C3A}</a:tableStyleId>
              </a:tblPr>
              <a:tblGrid>
                <a:gridCol w="310555">
                  <a:extLst>
                    <a:ext uri="{9D8B030D-6E8A-4147-A177-3AD203B41FA5}">
                      <a16:colId xmlns:a16="http://schemas.microsoft.com/office/drawing/2014/main" val="1513021739"/>
                    </a:ext>
                  </a:extLst>
                </a:gridCol>
                <a:gridCol w="722222">
                  <a:extLst>
                    <a:ext uri="{9D8B030D-6E8A-4147-A177-3AD203B41FA5}">
                      <a16:colId xmlns:a16="http://schemas.microsoft.com/office/drawing/2014/main" val="1797178288"/>
                    </a:ext>
                  </a:extLst>
                </a:gridCol>
                <a:gridCol w="722222">
                  <a:extLst>
                    <a:ext uri="{9D8B030D-6E8A-4147-A177-3AD203B41FA5}">
                      <a16:colId xmlns:a16="http://schemas.microsoft.com/office/drawing/2014/main" val="2405504410"/>
                    </a:ext>
                  </a:extLst>
                </a:gridCol>
                <a:gridCol w="787220">
                  <a:extLst>
                    <a:ext uri="{9D8B030D-6E8A-4147-A177-3AD203B41FA5}">
                      <a16:colId xmlns:a16="http://schemas.microsoft.com/office/drawing/2014/main" val="4204925162"/>
                    </a:ext>
                  </a:extLst>
                </a:gridCol>
                <a:gridCol w="1502221">
                  <a:extLst>
                    <a:ext uri="{9D8B030D-6E8A-4147-A177-3AD203B41FA5}">
                      <a16:colId xmlns:a16="http://schemas.microsoft.com/office/drawing/2014/main" val="1349002491"/>
                    </a:ext>
                  </a:extLst>
                </a:gridCol>
                <a:gridCol w="1227778">
                  <a:extLst>
                    <a:ext uri="{9D8B030D-6E8A-4147-A177-3AD203B41FA5}">
                      <a16:colId xmlns:a16="http://schemas.microsoft.com/office/drawing/2014/main" val="3112451446"/>
                    </a:ext>
                  </a:extLst>
                </a:gridCol>
                <a:gridCol w="1119442">
                  <a:extLst>
                    <a:ext uri="{9D8B030D-6E8A-4147-A177-3AD203B41FA5}">
                      <a16:colId xmlns:a16="http://schemas.microsoft.com/office/drawing/2014/main" val="2772337533"/>
                    </a:ext>
                  </a:extLst>
                </a:gridCol>
                <a:gridCol w="873889">
                  <a:extLst>
                    <a:ext uri="{9D8B030D-6E8A-4147-A177-3AD203B41FA5}">
                      <a16:colId xmlns:a16="http://schemas.microsoft.com/office/drawing/2014/main" val="1956077245"/>
                    </a:ext>
                  </a:extLst>
                </a:gridCol>
                <a:gridCol w="729445">
                  <a:extLst>
                    <a:ext uri="{9D8B030D-6E8A-4147-A177-3AD203B41FA5}">
                      <a16:colId xmlns:a16="http://schemas.microsoft.com/office/drawing/2014/main" val="3903416536"/>
                    </a:ext>
                  </a:extLst>
                </a:gridCol>
                <a:gridCol w="844999">
                  <a:extLst>
                    <a:ext uri="{9D8B030D-6E8A-4147-A177-3AD203B41FA5}">
                      <a16:colId xmlns:a16="http://schemas.microsoft.com/office/drawing/2014/main" val="3957446079"/>
                    </a:ext>
                  </a:extLst>
                </a:gridCol>
                <a:gridCol w="1054444">
                  <a:extLst>
                    <a:ext uri="{9D8B030D-6E8A-4147-A177-3AD203B41FA5}">
                      <a16:colId xmlns:a16="http://schemas.microsoft.com/office/drawing/2014/main" val="988129166"/>
                    </a:ext>
                  </a:extLst>
                </a:gridCol>
                <a:gridCol w="779999">
                  <a:extLst>
                    <a:ext uri="{9D8B030D-6E8A-4147-A177-3AD203B41FA5}">
                      <a16:colId xmlns:a16="http://schemas.microsoft.com/office/drawing/2014/main" val="2870354638"/>
                    </a:ext>
                  </a:extLst>
                </a:gridCol>
                <a:gridCol w="310555">
                  <a:extLst>
                    <a:ext uri="{9D8B030D-6E8A-4147-A177-3AD203B41FA5}">
                      <a16:colId xmlns:a16="http://schemas.microsoft.com/office/drawing/2014/main" val="3904925712"/>
                    </a:ext>
                  </a:extLst>
                </a:gridCol>
              </a:tblGrid>
              <a:tr h="135898">
                <a:tc gridSpan="3">
                  <a:txBody>
                    <a:bodyPr/>
                    <a:lstStyle/>
                    <a:p>
                      <a:pPr algn="ctr" fontAlgn="b"/>
                      <a:r>
                        <a:rPr lang="es-MX" sz="900" u="none" strike="noStrike">
                          <a:effectLst/>
                        </a:rPr>
                        <a:t>TÍTULO</a:t>
                      </a:r>
                      <a:endParaRPr lang="es-MX" sz="900" b="1" i="0" u="none" strike="noStrike">
                        <a:solidFill>
                          <a:srgbClr val="FFFFFF"/>
                        </a:solidFill>
                        <a:effectLst/>
                        <a:latin typeface="Arial" panose="020B0604020202020204" pitchFamily="34" charset="0"/>
                      </a:endParaRPr>
                    </a:p>
                  </a:txBody>
                  <a:tcPr marL="4148" marR="4148" marT="4148" marB="0" anchor="b"/>
                </a:tc>
                <a:tc hMerge="1">
                  <a:txBody>
                    <a:bodyPr/>
                    <a:lstStyle/>
                    <a:p>
                      <a:endParaRPr lang="es-MX"/>
                    </a:p>
                  </a:txBody>
                  <a:tcPr/>
                </a:tc>
                <a:tc hMerge="1">
                  <a:txBody>
                    <a:bodyPr/>
                    <a:lstStyle/>
                    <a:p>
                      <a:endParaRPr lang="es-MX"/>
                    </a:p>
                  </a:txBody>
                  <a:tcPr/>
                </a:tc>
                <a:tc gridSpan="3">
                  <a:txBody>
                    <a:bodyPr/>
                    <a:lstStyle/>
                    <a:p>
                      <a:pPr algn="ctr" fontAlgn="b"/>
                      <a:r>
                        <a:rPr lang="es-MX" sz="900" u="none" strike="noStrike">
                          <a:effectLst/>
                        </a:rPr>
                        <a:t>NOMBRE CORTO</a:t>
                      </a:r>
                      <a:endParaRPr lang="es-MX" sz="900" b="1" i="0" u="none" strike="noStrike">
                        <a:solidFill>
                          <a:srgbClr val="FFFFFF"/>
                        </a:solidFill>
                        <a:effectLst/>
                        <a:latin typeface="Arial" panose="020B0604020202020204" pitchFamily="34" charset="0"/>
                      </a:endParaRPr>
                    </a:p>
                  </a:txBody>
                  <a:tcPr marL="4148" marR="4148" marT="4148" marB="0" anchor="b"/>
                </a:tc>
                <a:tc hMerge="1">
                  <a:txBody>
                    <a:bodyPr/>
                    <a:lstStyle/>
                    <a:p>
                      <a:endParaRPr lang="es-MX"/>
                    </a:p>
                  </a:txBody>
                  <a:tcPr/>
                </a:tc>
                <a:tc hMerge="1">
                  <a:txBody>
                    <a:bodyPr/>
                    <a:lstStyle/>
                    <a:p>
                      <a:endParaRPr lang="es-MX"/>
                    </a:p>
                  </a:txBody>
                  <a:tcPr/>
                </a:tc>
                <a:tc gridSpan="3">
                  <a:txBody>
                    <a:bodyPr/>
                    <a:lstStyle/>
                    <a:p>
                      <a:pPr algn="ctr" fontAlgn="b"/>
                      <a:r>
                        <a:rPr lang="es-MX" sz="900" u="none" strike="noStrike">
                          <a:effectLst/>
                        </a:rPr>
                        <a:t>DESCRIPCIÓN</a:t>
                      </a:r>
                      <a:endParaRPr lang="es-MX" sz="900" b="1" i="0" u="none" strike="noStrike">
                        <a:solidFill>
                          <a:srgbClr val="FFFFFF"/>
                        </a:solidFill>
                        <a:effectLst/>
                        <a:latin typeface="Arial" panose="020B0604020202020204" pitchFamily="34" charset="0"/>
                      </a:endParaRPr>
                    </a:p>
                  </a:txBody>
                  <a:tcPr marL="4148" marR="4148" marT="4148" marB="0" anchor="b"/>
                </a:tc>
                <a:tc hMerge="1">
                  <a:txBody>
                    <a:bodyPr/>
                    <a:lstStyle/>
                    <a:p>
                      <a:endParaRPr lang="es-MX"/>
                    </a:p>
                  </a:txBody>
                  <a:tcPr/>
                </a:tc>
                <a:tc hMerge="1">
                  <a:txBody>
                    <a:bodyPr/>
                    <a:lstStyle/>
                    <a:p>
                      <a:endParaRPr lang="es-MX"/>
                    </a:p>
                  </a:txBody>
                  <a:tcPr/>
                </a:tc>
                <a:tc>
                  <a:txBody>
                    <a:bodyPr/>
                    <a:lstStyle/>
                    <a:p>
                      <a:pPr algn="l" fontAlgn="b"/>
                      <a:endParaRPr lang="es-MX" sz="900" b="0" i="0" u="none" strike="noStrike">
                        <a:solidFill>
                          <a:srgbClr val="000000"/>
                        </a:solidFill>
                        <a:effectLst/>
                        <a:latin typeface="Calibri" panose="020F0502020204030204" pitchFamily="34" charset="0"/>
                      </a:endParaRPr>
                    </a:p>
                  </a:txBody>
                  <a:tcPr marL="4148" marR="4148" marT="4148"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4148" marR="4148" marT="4148"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4148" marR="4148" marT="4148"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4148" marR="4148" marT="4148" marB="0" anchor="b"/>
                </a:tc>
                <a:extLst>
                  <a:ext uri="{0D108BD9-81ED-4DB2-BD59-A6C34878D82A}">
                    <a16:rowId xmlns:a16="http://schemas.microsoft.com/office/drawing/2014/main" val="2949976485"/>
                  </a:ext>
                </a:extLst>
              </a:tr>
              <a:tr h="1458867">
                <a:tc gridSpan="3">
                  <a:txBody>
                    <a:bodyPr/>
                    <a:lstStyle/>
                    <a:p>
                      <a:pPr algn="l" fontAlgn="ctr"/>
                      <a:r>
                        <a:rPr lang="es-MX" sz="900" u="none" strike="noStrike" dirty="0">
                          <a:effectLst/>
                        </a:rPr>
                        <a:t>Informes emitidos</a:t>
                      </a:r>
                      <a:endParaRPr lang="es-MX" sz="900" b="0" i="0" u="none" strike="noStrike" dirty="0">
                        <a:solidFill>
                          <a:srgbClr val="000000"/>
                        </a:solidFill>
                        <a:effectLst/>
                        <a:latin typeface="Arial" panose="020B0604020202020204" pitchFamily="34" charset="0"/>
                      </a:endParaRPr>
                    </a:p>
                  </a:txBody>
                  <a:tcPr marL="4148" marR="4148" marT="4148" marB="0" anchor="ctr"/>
                </a:tc>
                <a:tc hMerge="1">
                  <a:txBody>
                    <a:bodyPr/>
                    <a:lstStyle/>
                    <a:p>
                      <a:endParaRPr lang="es-MX"/>
                    </a:p>
                  </a:txBody>
                  <a:tcPr/>
                </a:tc>
                <a:tc hMerge="1">
                  <a:txBody>
                    <a:bodyPr/>
                    <a:lstStyle/>
                    <a:p>
                      <a:endParaRPr lang="es-MX"/>
                    </a:p>
                  </a:txBody>
                  <a:tcPr/>
                </a:tc>
                <a:tc gridSpan="3">
                  <a:txBody>
                    <a:bodyPr/>
                    <a:lstStyle/>
                    <a:p>
                      <a:pPr algn="l" fontAlgn="ctr"/>
                      <a:r>
                        <a:rPr lang="es-MX" sz="900" u="none" strike="noStrike">
                          <a:effectLst/>
                        </a:rPr>
                        <a:t>A121Fr31_Informes-emitidos</a:t>
                      </a:r>
                      <a:endParaRPr lang="es-MX" sz="900" b="0" i="0" u="none" strike="noStrike">
                        <a:solidFill>
                          <a:srgbClr val="000000"/>
                        </a:solidFill>
                        <a:effectLst/>
                        <a:latin typeface="Arial" panose="020B0604020202020204" pitchFamily="34" charset="0"/>
                      </a:endParaRPr>
                    </a:p>
                  </a:txBody>
                  <a:tcPr marL="4148" marR="4148" marT="4148" marB="0" anchor="ctr"/>
                </a:tc>
                <a:tc hMerge="1">
                  <a:txBody>
                    <a:bodyPr/>
                    <a:lstStyle/>
                    <a:p>
                      <a:endParaRPr lang="es-MX"/>
                    </a:p>
                  </a:txBody>
                  <a:tcPr/>
                </a:tc>
                <a:tc hMerge="1">
                  <a:txBody>
                    <a:bodyPr/>
                    <a:lstStyle/>
                    <a:p>
                      <a:endParaRPr lang="es-MX"/>
                    </a:p>
                  </a:txBody>
                  <a:tcPr/>
                </a:tc>
                <a:tc gridSpan="3">
                  <a:txBody>
                    <a:bodyPr/>
                    <a:lstStyle/>
                    <a:p>
                      <a:pPr algn="l" fontAlgn="t"/>
                      <a:r>
                        <a:rPr lang="es-MX" sz="900" u="none" strike="noStrike">
                          <a:effectLst/>
                        </a:rPr>
                        <a:t>La relación de informes que de acuerdo con su naturaleza y la normatividad les sea aplicable o se encuentren obligados a rendir ante cualquier otro sujeto obligado. Deberá incluir, los informes de gobierno; labores o actividades; en materia de transparencia y protección de datos personales. La información no debe estar relacionada con informes programáticos presupuestales y financieros ni procedimientos de adjudicación directa, invitación restringida y licitación de cualquier naturaleza.</a:t>
                      </a:r>
                      <a:endParaRPr lang="es-MX" sz="900" b="0" i="0" u="none" strike="noStrike">
                        <a:solidFill>
                          <a:srgbClr val="000000"/>
                        </a:solidFill>
                        <a:effectLst/>
                        <a:latin typeface="Arial" panose="020B0604020202020204" pitchFamily="34" charset="0"/>
                      </a:endParaRPr>
                    </a:p>
                  </a:txBody>
                  <a:tcPr marL="4148" marR="4148" marT="4148" marB="0"/>
                </a:tc>
                <a:tc hMerge="1">
                  <a:txBody>
                    <a:bodyPr/>
                    <a:lstStyle/>
                    <a:p>
                      <a:endParaRPr lang="es-MX"/>
                    </a:p>
                  </a:txBody>
                  <a:tcPr/>
                </a:tc>
                <a:tc hMerge="1">
                  <a:txBody>
                    <a:bodyPr/>
                    <a:lstStyle/>
                    <a:p>
                      <a:endParaRPr lang="es-MX"/>
                    </a:p>
                  </a:txBody>
                  <a:tcPr/>
                </a:tc>
                <a:tc>
                  <a:txBody>
                    <a:bodyPr/>
                    <a:lstStyle/>
                    <a:p>
                      <a:pPr algn="l" fontAlgn="b"/>
                      <a:endParaRPr lang="es-MX" sz="900" b="0" i="0" u="none" strike="noStrike">
                        <a:solidFill>
                          <a:srgbClr val="000000"/>
                        </a:solidFill>
                        <a:effectLst/>
                        <a:latin typeface="Calibri" panose="020F0502020204030204" pitchFamily="34" charset="0"/>
                      </a:endParaRPr>
                    </a:p>
                  </a:txBody>
                  <a:tcPr marL="4148" marR="4148" marT="4148"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4148" marR="4148" marT="4148"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4148" marR="4148" marT="4148" marB="0" anchor="b"/>
                </a:tc>
                <a:tc>
                  <a:txBody>
                    <a:bodyPr/>
                    <a:lstStyle/>
                    <a:p>
                      <a:pPr algn="l" fontAlgn="b"/>
                      <a:endParaRPr lang="es-MX" sz="900" b="0" i="0" u="none" strike="noStrike">
                        <a:solidFill>
                          <a:srgbClr val="000000"/>
                        </a:solidFill>
                        <a:effectLst/>
                        <a:latin typeface="Calibri" panose="020F0502020204030204" pitchFamily="34" charset="0"/>
                      </a:endParaRPr>
                    </a:p>
                  </a:txBody>
                  <a:tcPr marL="4148" marR="4148" marT="4148" marB="0" anchor="b"/>
                </a:tc>
                <a:extLst>
                  <a:ext uri="{0D108BD9-81ED-4DB2-BD59-A6C34878D82A}">
                    <a16:rowId xmlns:a16="http://schemas.microsoft.com/office/drawing/2014/main" val="3219008421"/>
                  </a:ext>
                </a:extLst>
              </a:tr>
              <a:tr h="135898">
                <a:tc gridSpan="13">
                  <a:txBody>
                    <a:bodyPr/>
                    <a:lstStyle/>
                    <a:p>
                      <a:pPr algn="ctr" fontAlgn="b"/>
                      <a:r>
                        <a:rPr lang="es-MX" sz="900" u="none" strike="noStrike">
                          <a:effectLst/>
                        </a:rPr>
                        <a:t>Tabla Campos</a:t>
                      </a:r>
                      <a:endParaRPr lang="es-MX" sz="900" b="1" i="0" u="none" strike="noStrike">
                        <a:solidFill>
                          <a:srgbClr val="FFFFFF"/>
                        </a:solidFill>
                        <a:effectLst/>
                        <a:latin typeface="Arial" panose="020B0604020202020204" pitchFamily="34" charset="0"/>
                      </a:endParaRPr>
                    </a:p>
                  </a:txBody>
                  <a:tcPr marL="4148" marR="4148" marT="4148"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190667950"/>
                  </a:ext>
                </a:extLst>
              </a:tr>
              <a:tr h="929679">
                <a:tc>
                  <a:txBody>
                    <a:bodyPr/>
                    <a:lstStyle/>
                    <a:p>
                      <a:pPr algn="ctr" fontAlgn="ctr"/>
                      <a:r>
                        <a:rPr lang="es-MX" sz="900" u="none" strike="noStrike">
                          <a:effectLst/>
                        </a:rPr>
                        <a:t>Ejercicio</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Fecha de inicio del periodo que se informa</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Fecha de término del periodo que se informa</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Denominación de cada informe</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ESTE CRITERIO APLICA A PARTIR DEL 01/04/2023 -&gt; Descripción de la temática que se aborda en el informe</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Denominación del área responsable de la elaboración y/o presentación del informe</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Fundamento legal </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Periodicidad para elaborar y/o presentar el informe</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Fecha en que se presentó y/o entregó el informe</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Hipervínculo al documento del informe correspondiente</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Área(s) responsable(s) que genera(n), posee(n), publica(n) y actualizan la información</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Fecha de actualización</a:t>
                      </a:r>
                      <a:endParaRPr lang="es-MX" sz="900" b="0" i="0" u="none" strike="noStrike">
                        <a:solidFill>
                          <a:srgbClr val="000000"/>
                        </a:solidFill>
                        <a:effectLst/>
                        <a:latin typeface="Arial" panose="020B0604020202020204" pitchFamily="34" charset="0"/>
                      </a:endParaRPr>
                    </a:p>
                  </a:txBody>
                  <a:tcPr marL="4148" marR="4148" marT="4148" marB="0" anchor="ctr"/>
                </a:tc>
                <a:tc>
                  <a:txBody>
                    <a:bodyPr/>
                    <a:lstStyle/>
                    <a:p>
                      <a:pPr algn="ctr" fontAlgn="ctr"/>
                      <a:r>
                        <a:rPr lang="es-MX" sz="900" u="none" strike="noStrike">
                          <a:effectLst/>
                        </a:rPr>
                        <a:t>Nota</a:t>
                      </a:r>
                      <a:endParaRPr lang="es-MX" sz="900" b="0" i="0" u="none" strike="noStrike">
                        <a:solidFill>
                          <a:srgbClr val="000000"/>
                        </a:solidFill>
                        <a:effectLst/>
                        <a:latin typeface="Arial" panose="020B0604020202020204" pitchFamily="34" charset="0"/>
                      </a:endParaRPr>
                    </a:p>
                  </a:txBody>
                  <a:tcPr marL="4148" marR="4148" marT="4148" marB="0" anchor="ctr"/>
                </a:tc>
                <a:extLst>
                  <a:ext uri="{0D108BD9-81ED-4DB2-BD59-A6C34878D82A}">
                    <a16:rowId xmlns:a16="http://schemas.microsoft.com/office/drawing/2014/main" val="1717456475"/>
                  </a:ext>
                </a:extLst>
              </a:tr>
              <a:tr h="2384945">
                <a:tc>
                  <a:txBody>
                    <a:bodyPr/>
                    <a:lstStyle/>
                    <a:p>
                      <a:pPr algn="ctr" fontAlgn="ctr"/>
                      <a:r>
                        <a:rPr lang="es-MX" sz="900" u="none" strike="noStrike">
                          <a:effectLst/>
                        </a:rPr>
                        <a:t>2024</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ctr" fontAlgn="ctr"/>
                      <a:r>
                        <a:rPr lang="es-MX" sz="900" u="none" strike="noStrike">
                          <a:effectLst/>
                        </a:rPr>
                        <a:t>01/07/2024</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ctr" fontAlgn="ctr"/>
                      <a:r>
                        <a:rPr lang="es-MX" sz="900" u="none" strike="noStrike">
                          <a:effectLst/>
                        </a:rPr>
                        <a:t>30/09/2024</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ctr" fontAlgn="ctr"/>
                      <a:r>
                        <a:rPr lang="es-MX" sz="900" u="none" strike="noStrike">
                          <a:effectLst/>
                        </a:rPr>
                        <a:t>Primer Informe de Gobierno </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just" fontAlgn="t"/>
                      <a:r>
                        <a:rPr lang="es-MX" sz="900" u="none" strike="noStrike">
                          <a:effectLst/>
                        </a:rPr>
                        <a:t>Primer Informe de Gobierno de la Administración 2021-2024 de la Alcaldía Tlalpan, donde se informa de los resultados y cumplimiento de los compromisos,  en las siguientes materias: entre otros en temas como gobierno y régimen interior, obra pública, desarrollo urbano y servicios públicos, movilidad, vía pública, desarrollo </a:t>
                      </a:r>
                      <a:br>
                        <a:rPr lang="es-MX" sz="900" u="none" strike="noStrike">
                          <a:effectLst/>
                        </a:rPr>
                      </a:br>
                      <a:r>
                        <a:rPr lang="es-MX" sz="900" u="none" strike="noStrike">
                          <a:effectLst/>
                        </a:rPr>
                        <a:t>económico y social, cultura, educación, asuntos jurídicos y protección civil.</a:t>
                      </a:r>
                      <a:endParaRPr lang="es-MX" sz="900" b="0" i="0" u="none" strike="noStrike">
                        <a:solidFill>
                          <a:srgbClr val="000000"/>
                        </a:solidFill>
                        <a:effectLst/>
                        <a:latin typeface="Calibri" panose="020F0502020204030204" pitchFamily="34" charset="0"/>
                      </a:endParaRPr>
                    </a:p>
                  </a:txBody>
                  <a:tcPr marL="4148" marR="4148" marT="4148" marB="0"/>
                </a:tc>
                <a:tc>
                  <a:txBody>
                    <a:bodyPr/>
                    <a:lstStyle/>
                    <a:p>
                      <a:pPr algn="ctr" fontAlgn="ctr"/>
                      <a:r>
                        <a:rPr lang="es-MX" sz="900" u="none" strike="noStrike">
                          <a:effectLst/>
                        </a:rPr>
                        <a:t>Dirección General de Planeación del Desarrollo</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just" fontAlgn="ctr"/>
                      <a:r>
                        <a:rPr lang="es-MX" sz="900" u="none" strike="noStrike">
                          <a:effectLst/>
                        </a:rPr>
                        <a:t>Ley Orgánica de Alcaldías de la Ciudad de México, artículos 89, 104 Fracción X y 207 fracción III; Ley de Participación Ciudadana de la Ciudad de México, artículo 153; Reglamento Interno del Concejo de la alcaldía de Tlalpan, artículo 49.</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ctr" fontAlgn="ctr"/>
                      <a:r>
                        <a:rPr lang="es-MX" sz="900" u="none" strike="noStrike">
                          <a:effectLst/>
                        </a:rPr>
                        <a:t>Anual</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ctr" fontAlgn="ctr"/>
                      <a:r>
                        <a:rPr lang="es-MX" sz="900" u="none" strike="noStrike">
                          <a:effectLst/>
                        </a:rPr>
                        <a:t>30/06/2023</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ctr" fontAlgn="ctr"/>
                      <a:r>
                        <a:rPr lang="es-MX" sz="900" u="sng" strike="noStrike">
                          <a:effectLst/>
                          <a:hlinkClick r:id="rId2"/>
                        </a:rPr>
                        <a:t>http://repositorio.tlalpan.gob.mx:8080/DGPD/PRIMER%20INFORME%20DE%20GOBIERNO%20AEGM%20AT%202021-2024.pdf</a:t>
                      </a:r>
                      <a:endParaRPr lang="es-MX" sz="900" b="0" i="0" u="sng" strike="noStrike">
                        <a:solidFill>
                          <a:srgbClr val="0563C1"/>
                        </a:solidFill>
                        <a:effectLst/>
                        <a:latin typeface="Calibri" panose="020F0502020204030204" pitchFamily="34" charset="0"/>
                      </a:endParaRPr>
                    </a:p>
                  </a:txBody>
                  <a:tcPr marL="4148" marR="4148" marT="4148" marB="0" anchor="ctr"/>
                </a:tc>
                <a:tc>
                  <a:txBody>
                    <a:bodyPr/>
                    <a:lstStyle/>
                    <a:p>
                      <a:pPr algn="ctr" fontAlgn="ctr"/>
                      <a:r>
                        <a:rPr lang="es-MX" sz="900" u="none" strike="noStrike">
                          <a:effectLst/>
                        </a:rPr>
                        <a:t>Dirección General de Planeación del Desarrollo</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ctr" fontAlgn="ctr"/>
                      <a:r>
                        <a:rPr lang="es-MX" sz="900" u="none" strike="noStrike">
                          <a:effectLst/>
                        </a:rPr>
                        <a:t>30/09/2024</a:t>
                      </a:r>
                      <a:endParaRPr lang="es-MX" sz="900" b="0" i="0" u="none" strike="noStrike">
                        <a:solidFill>
                          <a:srgbClr val="000000"/>
                        </a:solidFill>
                        <a:effectLst/>
                        <a:latin typeface="Calibri" panose="020F0502020204030204" pitchFamily="34" charset="0"/>
                      </a:endParaRPr>
                    </a:p>
                  </a:txBody>
                  <a:tcPr marL="4148" marR="4148" marT="4148" marB="0" anchor="ctr"/>
                </a:tc>
                <a:tc>
                  <a:txBody>
                    <a:bodyPr/>
                    <a:lstStyle/>
                    <a:p>
                      <a:pPr algn="l" fontAlgn="b"/>
                      <a:r>
                        <a:rPr lang="es-MX" sz="900" u="none" strike="noStrike" dirty="0">
                          <a:effectLst/>
                        </a:rPr>
                        <a:t> </a:t>
                      </a:r>
                      <a:endParaRPr lang="es-MX" sz="900" b="0" i="0" u="none" strike="noStrike" dirty="0">
                        <a:solidFill>
                          <a:srgbClr val="000000"/>
                        </a:solidFill>
                        <a:effectLst/>
                        <a:latin typeface="Calibri" panose="020F0502020204030204" pitchFamily="34" charset="0"/>
                      </a:endParaRPr>
                    </a:p>
                  </a:txBody>
                  <a:tcPr marL="4148" marR="4148" marT="4148" marB="0" anchor="b"/>
                </a:tc>
                <a:extLst>
                  <a:ext uri="{0D108BD9-81ED-4DB2-BD59-A6C34878D82A}">
                    <a16:rowId xmlns:a16="http://schemas.microsoft.com/office/drawing/2014/main" val="4109721234"/>
                  </a:ext>
                </a:extLst>
              </a:tr>
            </a:tbl>
          </a:graphicData>
        </a:graphic>
      </p:graphicFrame>
    </p:spTree>
    <p:extLst>
      <p:ext uri="{BB962C8B-B14F-4D97-AF65-F5344CB8AC3E}">
        <p14:creationId xmlns:p14="http://schemas.microsoft.com/office/powerpoint/2010/main" val="118412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A121Fr44_Evaluaciones-y-encuestas-a-programas-fin</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378974079"/>
              </p:ext>
            </p:extLst>
          </p:nvPr>
        </p:nvGraphicFramePr>
        <p:xfrm>
          <a:off x="838200" y="1690688"/>
          <a:ext cx="10829545" cy="4753094"/>
        </p:xfrm>
        <a:graphic>
          <a:graphicData uri="http://schemas.openxmlformats.org/drawingml/2006/table">
            <a:tbl>
              <a:tblPr>
                <a:tableStyleId>{5C22544A-7EE6-4342-B048-85BDC9FD1C3A}</a:tableStyleId>
              </a:tblPr>
              <a:tblGrid>
                <a:gridCol w="193064">
                  <a:extLst>
                    <a:ext uri="{9D8B030D-6E8A-4147-A177-3AD203B41FA5}">
                      <a16:colId xmlns:a16="http://schemas.microsoft.com/office/drawing/2014/main" val="2471822975"/>
                    </a:ext>
                  </a:extLst>
                </a:gridCol>
                <a:gridCol w="884503">
                  <a:extLst>
                    <a:ext uri="{9D8B030D-6E8A-4147-A177-3AD203B41FA5}">
                      <a16:colId xmlns:a16="http://schemas.microsoft.com/office/drawing/2014/main" val="4203702388"/>
                    </a:ext>
                  </a:extLst>
                </a:gridCol>
                <a:gridCol w="933892">
                  <a:extLst>
                    <a:ext uri="{9D8B030D-6E8A-4147-A177-3AD203B41FA5}">
                      <a16:colId xmlns:a16="http://schemas.microsoft.com/office/drawing/2014/main" val="1728277183"/>
                    </a:ext>
                  </a:extLst>
                </a:gridCol>
                <a:gridCol w="799195">
                  <a:extLst>
                    <a:ext uri="{9D8B030D-6E8A-4147-A177-3AD203B41FA5}">
                      <a16:colId xmlns:a16="http://schemas.microsoft.com/office/drawing/2014/main" val="1306867524"/>
                    </a:ext>
                  </a:extLst>
                </a:gridCol>
                <a:gridCol w="1126955">
                  <a:extLst>
                    <a:ext uri="{9D8B030D-6E8A-4147-A177-3AD203B41FA5}">
                      <a16:colId xmlns:a16="http://schemas.microsoft.com/office/drawing/2014/main" val="3113695717"/>
                    </a:ext>
                  </a:extLst>
                </a:gridCol>
                <a:gridCol w="1104506">
                  <a:extLst>
                    <a:ext uri="{9D8B030D-6E8A-4147-A177-3AD203B41FA5}">
                      <a16:colId xmlns:a16="http://schemas.microsoft.com/office/drawing/2014/main" val="3962224549"/>
                    </a:ext>
                  </a:extLst>
                </a:gridCol>
                <a:gridCol w="906952">
                  <a:extLst>
                    <a:ext uri="{9D8B030D-6E8A-4147-A177-3AD203B41FA5}">
                      <a16:colId xmlns:a16="http://schemas.microsoft.com/office/drawing/2014/main" val="399406094"/>
                    </a:ext>
                  </a:extLst>
                </a:gridCol>
                <a:gridCol w="956340">
                  <a:extLst>
                    <a:ext uri="{9D8B030D-6E8A-4147-A177-3AD203B41FA5}">
                      <a16:colId xmlns:a16="http://schemas.microsoft.com/office/drawing/2014/main" val="1028120312"/>
                    </a:ext>
                  </a:extLst>
                </a:gridCol>
                <a:gridCol w="1189813">
                  <a:extLst>
                    <a:ext uri="{9D8B030D-6E8A-4147-A177-3AD203B41FA5}">
                      <a16:colId xmlns:a16="http://schemas.microsoft.com/office/drawing/2014/main" val="3696784223"/>
                    </a:ext>
                  </a:extLst>
                </a:gridCol>
                <a:gridCol w="1773495">
                  <a:extLst>
                    <a:ext uri="{9D8B030D-6E8A-4147-A177-3AD203B41FA5}">
                      <a16:colId xmlns:a16="http://schemas.microsoft.com/office/drawing/2014/main" val="3576520803"/>
                    </a:ext>
                  </a:extLst>
                </a:gridCol>
                <a:gridCol w="484905">
                  <a:extLst>
                    <a:ext uri="{9D8B030D-6E8A-4147-A177-3AD203B41FA5}">
                      <a16:colId xmlns:a16="http://schemas.microsoft.com/office/drawing/2014/main" val="2534449321"/>
                    </a:ext>
                  </a:extLst>
                </a:gridCol>
                <a:gridCol w="475925">
                  <a:extLst>
                    <a:ext uri="{9D8B030D-6E8A-4147-A177-3AD203B41FA5}">
                      <a16:colId xmlns:a16="http://schemas.microsoft.com/office/drawing/2014/main" val="1343432002"/>
                    </a:ext>
                  </a:extLst>
                </a:gridCol>
              </a:tblGrid>
              <a:tr h="356894">
                <a:tc gridSpan="3">
                  <a:txBody>
                    <a:bodyPr/>
                    <a:lstStyle/>
                    <a:p>
                      <a:pPr algn="l" fontAlgn="b"/>
                      <a:r>
                        <a:rPr lang="es-MX" sz="800" u="none" strike="noStrike">
                          <a:effectLst/>
                        </a:rPr>
                        <a:t>Evaluaciones y encuestas a programas financiados con recursos públicos realizadas</a:t>
                      </a:r>
                      <a:endParaRPr lang="es-MX" sz="800" b="0" i="0" u="none" strike="noStrike">
                        <a:solidFill>
                          <a:srgbClr val="000000"/>
                        </a:solidFill>
                        <a:effectLst/>
                        <a:latin typeface="Arial" panose="020B0604020202020204" pitchFamily="34" charset="0"/>
                      </a:endParaRPr>
                    </a:p>
                  </a:txBody>
                  <a:tcPr marL="2616" marR="2616" marT="2616" marB="0" anchor="b"/>
                </a:tc>
                <a:tc hMerge="1">
                  <a:txBody>
                    <a:bodyPr/>
                    <a:lstStyle/>
                    <a:p>
                      <a:endParaRPr lang="es-MX"/>
                    </a:p>
                  </a:txBody>
                  <a:tcPr/>
                </a:tc>
                <a:tc hMerge="1">
                  <a:txBody>
                    <a:bodyPr/>
                    <a:lstStyle/>
                    <a:p>
                      <a:endParaRPr lang="es-MX"/>
                    </a:p>
                  </a:txBody>
                  <a:tcPr/>
                </a:tc>
                <a:tc gridSpan="3">
                  <a:txBody>
                    <a:bodyPr/>
                    <a:lstStyle/>
                    <a:p>
                      <a:pPr algn="l" fontAlgn="b"/>
                      <a:r>
                        <a:rPr lang="es-MX" sz="800" u="none" strike="noStrike">
                          <a:effectLst/>
                        </a:rPr>
                        <a:t>A121Fr44_Evaluaciones-y-encuestas-a-programas-fin</a:t>
                      </a:r>
                      <a:endParaRPr lang="es-MX" sz="800" b="0" i="0" u="none" strike="noStrike">
                        <a:solidFill>
                          <a:srgbClr val="000000"/>
                        </a:solidFill>
                        <a:effectLst/>
                        <a:latin typeface="Arial" panose="020B0604020202020204" pitchFamily="34" charset="0"/>
                      </a:endParaRPr>
                    </a:p>
                  </a:txBody>
                  <a:tcPr marL="2616" marR="2616" marT="2616" marB="0" anchor="b"/>
                </a:tc>
                <a:tc hMerge="1">
                  <a:txBody>
                    <a:bodyPr/>
                    <a:lstStyle/>
                    <a:p>
                      <a:endParaRPr lang="es-MX"/>
                    </a:p>
                  </a:txBody>
                  <a:tcPr/>
                </a:tc>
                <a:tc hMerge="1">
                  <a:txBody>
                    <a:bodyPr/>
                    <a:lstStyle/>
                    <a:p>
                      <a:endParaRPr lang="es-MX"/>
                    </a:p>
                  </a:txBody>
                  <a:tcPr/>
                </a:tc>
                <a:tc gridSpan="3">
                  <a:txBody>
                    <a:bodyPr/>
                    <a:lstStyle/>
                    <a:p>
                      <a:pPr algn="just" fontAlgn="b"/>
                      <a:r>
                        <a:rPr lang="es-MX" sz="800" u="none" strike="noStrike">
                          <a:effectLst/>
                        </a:rPr>
                        <a:t>Se publicarán todas las evaluaciones y encuestas realizadas a programas financiados con recursos públicos</a:t>
                      </a:r>
                      <a:endParaRPr lang="es-MX" sz="800" b="0" i="0" u="none" strike="noStrike">
                        <a:solidFill>
                          <a:srgbClr val="000000"/>
                        </a:solidFill>
                        <a:effectLst/>
                        <a:latin typeface="Arial" panose="020B0604020202020204" pitchFamily="34" charset="0"/>
                      </a:endParaRPr>
                    </a:p>
                  </a:txBody>
                  <a:tcPr marL="2616" marR="2616" marT="2616" marB="0" anchor="b"/>
                </a:tc>
                <a:tc hMerge="1">
                  <a:txBody>
                    <a:bodyPr/>
                    <a:lstStyle/>
                    <a:p>
                      <a:endParaRPr lang="es-MX"/>
                    </a:p>
                  </a:txBody>
                  <a:tcPr/>
                </a:tc>
                <a:tc hMerge="1">
                  <a:txBody>
                    <a:bodyPr/>
                    <a:lstStyle/>
                    <a:p>
                      <a:endParaRPr lang="es-MX"/>
                    </a:p>
                  </a:txBody>
                  <a:tcPr/>
                </a:tc>
                <a:tc>
                  <a:txBody>
                    <a:bodyPr/>
                    <a:lstStyle/>
                    <a:p>
                      <a:pPr algn="l" fontAlgn="b"/>
                      <a:endParaRPr lang="es-MX" sz="800" b="0" i="0" u="none" strike="noStrike">
                        <a:solidFill>
                          <a:srgbClr val="000000"/>
                        </a:solidFill>
                        <a:effectLst/>
                        <a:latin typeface="Calibri" panose="020F0502020204030204" pitchFamily="34" charset="0"/>
                      </a:endParaRPr>
                    </a:p>
                  </a:txBody>
                  <a:tcPr marL="2616" marR="2616" marT="2616" marB="0" anchor="b"/>
                </a:tc>
                <a:tc>
                  <a:txBody>
                    <a:bodyPr/>
                    <a:lstStyle/>
                    <a:p>
                      <a:pPr algn="l" fontAlgn="b"/>
                      <a:endParaRPr lang="es-MX" sz="800" b="0" i="0" u="none" strike="noStrike">
                        <a:solidFill>
                          <a:srgbClr val="000000"/>
                        </a:solidFill>
                        <a:effectLst/>
                        <a:latin typeface="Calibri" panose="020F0502020204030204" pitchFamily="34" charset="0"/>
                      </a:endParaRPr>
                    </a:p>
                  </a:txBody>
                  <a:tcPr marL="2616" marR="2616" marT="2616" marB="0" anchor="b"/>
                </a:tc>
                <a:tc>
                  <a:txBody>
                    <a:bodyPr/>
                    <a:lstStyle/>
                    <a:p>
                      <a:pPr algn="l" fontAlgn="b"/>
                      <a:endParaRPr lang="es-MX" sz="800" b="0" i="0" u="none" strike="noStrike">
                        <a:solidFill>
                          <a:srgbClr val="000000"/>
                        </a:solidFill>
                        <a:effectLst/>
                        <a:latin typeface="Calibri" panose="020F0502020204030204" pitchFamily="34" charset="0"/>
                      </a:endParaRPr>
                    </a:p>
                  </a:txBody>
                  <a:tcPr marL="2616" marR="2616" marT="2616" marB="0" anchor="b"/>
                </a:tc>
                <a:extLst>
                  <a:ext uri="{0D108BD9-81ED-4DB2-BD59-A6C34878D82A}">
                    <a16:rowId xmlns:a16="http://schemas.microsoft.com/office/drawing/2014/main" val="2225594855"/>
                  </a:ext>
                </a:extLst>
              </a:tr>
              <a:tr h="120468">
                <a:tc gridSpan="12">
                  <a:txBody>
                    <a:bodyPr/>
                    <a:lstStyle/>
                    <a:p>
                      <a:pPr algn="ctr" fontAlgn="b"/>
                      <a:r>
                        <a:rPr lang="es-MX" sz="800" u="none" strike="noStrike">
                          <a:effectLst/>
                        </a:rPr>
                        <a:t>Tabla Campos</a:t>
                      </a:r>
                      <a:endParaRPr lang="es-MX" sz="800" b="1" i="0" u="none" strike="noStrike">
                        <a:solidFill>
                          <a:srgbClr val="FFFFFF"/>
                        </a:solidFill>
                        <a:effectLst/>
                        <a:latin typeface="Arial" panose="020B0604020202020204" pitchFamily="34" charset="0"/>
                      </a:endParaRPr>
                    </a:p>
                  </a:txBody>
                  <a:tcPr marL="2616" marR="2616" marT="2616"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452191565"/>
                  </a:ext>
                </a:extLst>
              </a:tr>
              <a:tr h="356894">
                <a:tc>
                  <a:txBody>
                    <a:bodyPr/>
                    <a:lstStyle/>
                    <a:p>
                      <a:pPr algn="ctr" fontAlgn="b"/>
                      <a:r>
                        <a:rPr lang="es-MX" sz="800" u="none" strike="noStrike">
                          <a:effectLst/>
                        </a:rPr>
                        <a:t>Ejercicio</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Fecha de inicio del periodo que se informa</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Fecha de término del periodo que se informa</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Denominación del programa evaluado</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Denominación de la evaluación y/o encuesta realizada</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Objetivo general de la evaluación o encuesta</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Fecha de inicio de la evaluación o encuesta</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Fecha de término de la evaluación o encuesta</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Hipervínculo a los resultados de la evaluación o encuesta</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Área(s) responsable(s) que genera(n), posee(n), publica(n) y actualizan la información</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Fecha de actualización</a:t>
                      </a:r>
                      <a:endParaRPr lang="es-MX" sz="800" b="0" i="0" u="none" strike="noStrike">
                        <a:solidFill>
                          <a:srgbClr val="000000"/>
                        </a:solidFill>
                        <a:effectLst/>
                        <a:latin typeface="Arial" panose="020B0604020202020204" pitchFamily="34" charset="0"/>
                      </a:endParaRPr>
                    </a:p>
                  </a:txBody>
                  <a:tcPr marL="2616" marR="2616" marT="2616" marB="0" anchor="b"/>
                </a:tc>
                <a:tc>
                  <a:txBody>
                    <a:bodyPr/>
                    <a:lstStyle/>
                    <a:p>
                      <a:pPr algn="ctr" fontAlgn="b"/>
                      <a:r>
                        <a:rPr lang="es-MX" sz="800" u="none" strike="noStrike">
                          <a:effectLst/>
                        </a:rPr>
                        <a:t>Nota</a:t>
                      </a:r>
                      <a:endParaRPr lang="es-MX" sz="800" b="0" i="0" u="none" strike="noStrike">
                        <a:solidFill>
                          <a:srgbClr val="000000"/>
                        </a:solidFill>
                        <a:effectLst/>
                        <a:latin typeface="Arial" panose="020B0604020202020204" pitchFamily="34" charset="0"/>
                      </a:endParaRPr>
                    </a:p>
                  </a:txBody>
                  <a:tcPr marL="2616" marR="2616" marT="2616" marB="0" anchor="b"/>
                </a:tc>
                <a:extLst>
                  <a:ext uri="{0D108BD9-81ED-4DB2-BD59-A6C34878D82A}">
                    <a16:rowId xmlns:a16="http://schemas.microsoft.com/office/drawing/2014/main" val="1298179065"/>
                  </a:ext>
                </a:extLst>
              </a:tr>
              <a:tr h="3903288">
                <a:tc>
                  <a:txBody>
                    <a:bodyPr/>
                    <a:lstStyle/>
                    <a:p>
                      <a:pPr algn="ctr" fontAlgn="ctr"/>
                      <a:r>
                        <a:rPr lang="es-MX" sz="800" u="none" strike="noStrike">
                          <a:effectLst/>
                        </a:rPr>
                        <a:t>2024</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ctr" fontAlgn="ctr"/>
                      <a:r>
                        <a:rPr lang="es-MX" sz="800" u="none" strike="noStrike">
                          <a:effectLst/>
                        </a:rPr>
                        <a:t>01/07/2024</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ctr" fontAlgn="ctr"/>
                      <a:r>
                        <a:rPr lang="es-MX" sz="800" u="none" strike="noStrike">
                          <a:effectLst/>
                        </a:rPr>
                        <a:t>30/09/2024</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l" fontAlgn="ctr"/>
                      <a:r>
                        <a:rPr lang="es-MX" sz="800" u="none" strike="noStrike">
                          <a:effectLst/>
                        </a:rPr>
                        <a:t>Alianzas entre gente grande</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l" fontAlgn="ctr"/>
                      <a:r>
                        <a:rPr lang="es-MX" sz="800" u="none" strike="noStrike">
                          <a:effectLst/>
                        </a:rPr>
                        <a:t>Informe Final Evaluación Interna 2024 del Programa Social Alianza entre gente grande.</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just" fontAlgn="t"/>
                      <a:r>
                        <a:rPr lang="es-MX" sz="800" u="none" strike="noStrike">
                          <a:effectLst/>
                        </a:rPr>
                        <a:t>Proveer información pública relevante sobre el programa social Alianzas entre gente grande, con base en lo establecido en los “Lineamientos para la Evaluación Interna 2024 de los Programas Sociales de la Ciudad de México”, que permita, con una perspectiva acumulativa y multianual, identificar áreas de oportunidad de mejora, ampliar las capacidades de las unidades administrativas responsables de la operación y la planeación, así como mejorar los instrumentos de monitoreo y satisfacción de las personas beneficiarias finales, personas usuarias finales y personas beneficiarias facilitadoras de servicios.</a:t>
                      </a:r>
                      <a:endParaRPr lang="es-MX" sz="800" b="0" i="0" u="none" strike="noStrike">
                        <a:solidFill>
                          <a:srgbClr val="000000"/>
                        </a:solidFill>
                        <a:effectLst/>
                        <a:latin typeface="Calibri" panose="020F0502020204030204" pitchFamily="34" charset="0"/>
                      </a:endParaRPr>
                    </a:p>
                  </a:txBody>
                  <a:tcPr marL="2616" marR="2616" marT="2616" marB="0"/>
                </a:tc>
                <a:tc>
                  <a:txBody>
                    <a:bodyPr/>
                    <a:lstStyle/>
                    <a:p>
                      <a:pPr algn="ctr" fontAlgn="ctr"/>
                      <a:r>
                        <a:rPr lang="es-MX" sz="800" u="none" strike="noStrike">
                          <a:effectLst/>
                        </a:rPr>
                        <a:t>25/03/2024</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ctr" fontAlgn="ctr"/>
                      <a:r>
                        <a:rPr lang="es-MX" sz="800" u="none" strike="noStrike">
                          <a:effectLst/>
                        </a:rPr>
                        <a:t>28/06/2024</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ctr" fontAlgn="ctr"/>
                      <a:r>
                        <a:rPr lang="es-MX" sz="800" u="sng" strike="noStrike">
                          <a:effectLst/>
                          <a:hlinkClick r:id="rId2"/>
                        </a:rPr>
                        <a:t>https://www.tlalpan.cdmx.gob.mx/resultado-de-la-evaluacion-interna-del-programa-social-alianzas-entre-gente-grande-2023/</a:t>
                      </a:r>
                      <a:endParaRPr lang="es-MX" sz="800" b="0" i="0" u="sng" strike="noStrike">
                        <a:solidFill>
                          <a:srgbClr val="0563C1"/>
                        </a:solidFill>
                        <a:effectLst/>
                        <a:latin typeface="Calibri" panose="020F0502020204030204" pitchFamily="34" charset="0"/>
                      </a:endParaRPr>
                    </a:p>
                  </a:txBody>
                  <a:tcPr marL="2616" marR="2616" marT="2616" marB="0" anchor="ctr"/>
                </a:tc>
                <a:tc>
                  <a:txBody>
                    <a:bodyPr/>
                    <a:lstStyle/>
                    <a:p>
                      <a:pPr algn="ctr" fontAlgn="ctr"/>
                      <a:r>
                        <a:rPr lang="es-MX" sz="800" u="none" strike="noStrike">
                          <a:effectLst/>
                        </a:rPr>
                        <a:t>Dirección General de Desarrollo Social</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ctr" fontAlgn="ctr"/>
                      <a:r>
                        <a:rPr lang="es-MX" sz="800" u="none" strike="noStrike">
                          <a:effectLst/>
                        </a:rPr>
                        <a:t>30/09/2024</a:t>
                      </a:r>
                      <a:endParaRPr lang="es-MX" sz="800" b="0" i="0" u="none" strike="noStrike">
                        <a:solidFill>
                          <a:srgbClr val="000000"/>
                        </a:solidFill>
                        <a:effectLst/>
                        <a:latin typeface="Calibri" panose="020F0502020204030204" pitchFamily="34" charset="0"/>
                      </a:endParaRPr>
                    </a:p>
                  </a:txBody>
                  <a:tcPr marL="2616" marR="2616" marT="2616" marB="0" anchor="ctr"/>
                </a:tc>
                <a:tc>
                  <a:txBody>
                    <a:bodyPr/>
                    <a:lstStyle/>
                    <a:p>
                      <a:pPr algn="ctr" fontAlgn="ctr"/>
                      <a:r>
                        <a:rPr lang="es-MX" sz="800" u="sng" strike="noStrike" dirty="0">
                          <a:effectLst/>
                          <a:hlinkClick r:id="rId3"/>
                        </a:rPr>
                        <a:t>http://repositorio.tlalpan.gob.mx:8080/DGPD/A121Fr44B_1T22_Encuestas.pdf</a:t>
                      </a:r>
                      <a:endParaRPr lang="es-MX" sz="800" b="0" i="0" u="sng" strike="noStrike" dirty="0">
                        <a:solidFill>
                          <a:srgbClr val="0563C1"/>
                        </a:solidFill>
                        <a:effectLst/>
                        <a:latin typeface="Calibri" panose="020F0502020204030204" pitchFamily="34" charset="0"/>
                      </a:endParaRPr>
                    </a:p>
                  </a:txBody>
                  <a:tcPr marL="2616" marR="2616" marT="2616" marB="0" anchor="ctr"/>
                </a:tc>
                <a:extLst>
                  <a:ext uri="{0D108BD9-81ED-4DB2-BD59-A6C34878D82A}">
                    <a16:rowId xmlns:a16="http://schemas.microsoft.com/office/drawing/2014/main" val="1238276409"/>
                  </a:ext>
                </a:extLst>
              </a:tr>
            </a:tbl>
          </a:graphicData>
        </a:graphic>
      </p:graphicFrame>
    </p:spTree>
    <p:extLst>
      <p:ext uri="{BB962C8B-B14F-4D97-AF65-F5344CB8AC3E}">
        <p14:creationId xmlns:p14="http://schemas.microsoft.com/office/powerpoint/2010/main" val="325613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A121Fr45_Estudios-financiados-con-recursos-público</a:t>
            </a:r>
            <a:r>
              <a:rPr lang="es-MX" dirty="0" smtClean="0"/>
              <a:t> </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546500706"/>
              </p:ext>
            </p:extLst>
          </p:nvPr>
        </p:nvGraphicFramePr>
        <p:xfrm>
          <a:off x="838198" y="2192805"/>
          <a:ext cx="10515602" cy="3206030"/>
        </p:xfrm>
        <a:graphic>
          <a:graphicData uri="http://schemas.openxmlformats.org/drawingml/2006/table">
            <a:tbl>
              <a:tblPr>
                <a:tableStyleId>{5C22544A-7EE6-4342-B048-85BDC9FD1C3A}</a:tableStyleId>
              </a:tblPr>
              <a:tblGrid>
                <a:gridCol w="201772">
                  <a:extLst>
                    <a:ext uri="{9D8B030D-6E8A-4147-A177-3AD203B41FA5}">
                      <a16:colId xmlns:a16="http://schemas.microsoft.com/office/drawing/2014/main" val="637579993"/>
                    </a:ext>
                  </a:extLst>
                </a:gridCol>
                <a:gridCol w="455160">
                  <a:extLst>
                    <a:ext uri="{9D8B030D-6E8A-4147-A177-3AD203B41FA5}">
                      <a16:colId xmlns:a16="http://schemas.microsoft.com/office/drawing/2014/main" val="2148815259"/>
                    </a:ext>
                  </a:extLst>
                </a:gridCol>
                <a:gridCol w="403544">
                  <a:extLst>
                    <a:ext uri="{9D8B030D-6E8A-4147-A177-3AD203B41FA5}">
                      <a16:colId xmlns:a16="http://schemas.microsoft.com/office/drawing/2014/main" val="3358472271"/>
                    </a:ext>
                  </a:extLst>
                </a:gridCol>
                <a:gridCol w="581854">
                  <a:extLst>
                    <a:ext uri="{9D8B030D-6E8A-4147-A177-3AD203B41FA5}">
                      <a16:colId xmlns:a16="http://schemas.microsoft.com/office/drawing/2014/main" val="699931059"/>
                    </a:ext>
                  </a:extLst>
                </a:gridCol>
                <a:gridCol w="389467">
                  <a:extLst>
                    <a:ext uri="{9D8B030D-6E8A-4147-A177-3AD203B41FA5}">
                      <a16:colId xmlns:a16="http://schemas.microsoft.com/office/drawing/2014/main" val="1009927832"/>
                    </a:ext>
                  </a:extLst>
                </a:gridCol>
                <a:gridCol w="802395">
                  <a:extLst>
                    <a:ext uri="{9D8B030D-6E8A-4147-A177-3AD203B41FA5}">
                      <a16:colId xmlns:a16="http://schemas.microsoft.com/office/drawing/2014/main" val="3751836437"/>
                    </a:ext>
                  </a:extLst>
                </a:gridCol>
                <a:gridCol w="699163">
                  <a:extLst>
                    <a:ext uri="{9D8B030D-6E8A-4147-A177-3AD203B41FA5}">
                      <a16:colId xmlns:a16="http://schemas.microsoft.com/office/drawing/2014/main" val="1616034528"/>
                    </a:ext>
                  </a:extLst>
                </a:gridCol>
                <a:gridCol w="445775">
                  <a:extLst>
                    <a:ext uri="{9D8B030D-6E8A-4147-A177-3AD203B41FA5}">
                      <a16:colId xmlns:a16="http://schemas.microsoft.com/office/drawing/2014/main" val="3176816758"/>
                    </a:ext>
                  </a:extLst>
                </a:gridCol>
                <a:gridCol w="412929">
                  <a:extLst>
                    <a:ext uri="{9D8B030D-6E8A-4147-A177-3AD203B41FA5}">
                      <a16:colId xmlns:a16="http://schemas.microsoft.com/office/drawing/2014/main" val="1658865105"/>
                    </a:ext>
                  </a:extLst>
                </a:gridCol>
                <a:gridCol w="511468">
                  <a:extLst>
                    <a:ext uri="{9D8B030D-6E8A-4147-A177-3AD203B41FA5}">
                      <a16:colId xmlns:a16="http://schemas.microsoft.com/office/drawing/2014/main" val="4062237449"/>
                    </a:ext>
                  </a:extLst>
                </a:gridCol>
                <a:gridCol w="492699">
                  <a:extLst>
                    <a:ext uri="{9D8B030D-6E8A-4147-A177-3AD203B41FA5}">
                      <a16:colId xmlns:a16="http://schemas.microsoft.com/office/drawing/2014/main" val="1131195200"/>
                    </a:ext>
                  </a:extLst>
                </a:gridCol>
                <a:gridCol w="478622">
                  <a:extLst>
                    <a:ext uri="{9D8B030D-6E8A-4147-A177-3AD203B41FA5}">
                      <a16:colId xmlns:a16="http://schemas.microsoft.com/office/drawing/2014/main" val="1825873750"/>
                    </a:ext>
                  </a:extLst>
                </a:gridCol>
                <a:gridCol w="595931">
                  <a:extLst>
                    <a:ext uri="{9D8B030D-6E8A-4147-A177-3AD203B41FA5}">
                      <a16:colId xmlns:a16="http://schemas.microsoft.com/office/drawing/2014/main" val="1487539333"/>
                    </a:ext>
                  </a:extLst>
                </a:gridCol>
                <a:gridCol w="591239">
                  <a:extLst>
                    <a:ext uri="{9D8B030D-6E8A-4147-A177-3AD203B41FA5}">
                      <a16:colId xmlns:a16="http://schemas.microsoft.com/office/drawing/2014/main" val="1566742826"/>
                    </a:ext>
                  </a:extLst>
                </a:gridCol>
                <a:gridCol w="595931">
                  <a:extLst>
                    <a:ext uri="{9D8B030D-6E8A-4147-A177-3AD203B41FA5}">
                      <a16:colId xmlns:a16="http://schemas.microsoft.com/office/drawing/2014/main" val="208195748"/>
                    </a:ext>
                  </a:extLst>
                </a:gridCol>
                <a:gridCol w="459852">
                  <a:extLst>
                    <a:ext uri="{9D8B030D-6E8A-4147-A177-3AD203B41FA5}">
                      <a16:colId xmlns:a16="http://schemas.microsoft.com/office/drawing/2014/main" val="1018633146"/>
                    </a:ext>
                  </a:extLst>
                </a:gridCol>
                <a:gridCol w="441083">
                  <a:extLst>
                    <a:ext uri="{9D8B030D-6E8A-4147-A177-3AD203B41FA5}">
                      <a16:colId xmlns:a16="http://schemas.microsoft.com/office/drawing/2014/main" val="2834915734"/>
                    </a:ext>
                  </a:extLst>
                </a:gridCol>
                <a:gridCol w="642855">
                  <a:extLst>
                    <a:ext uri="{9D8B030D-6E8A-4147-A177-3AD203B41FA5}">
                      <a16:colId xmlns:a16="http://schemas.microsoft.com/office/drawing/2014/main" val="383126043"/>
                    </a:ext>
                  </a:extLst>
                </a:gridCol>
                <a:gridCol w="319081">
                  <a:extLst>
                    <a:ext uri="{9D8B030D-6E8A-4147-A177-3AD203B41FA5}">
                      <a16:colId xmlns:a16="http://schemas.microsoft.com/office/drawing/2014/main" val="1411002401"/>
                    </a:ext>
                  </a:extLst>
                </a:gridCol>
                <a:gridCol w="994782">
                  <a:extLst>
                    <a:ext uri="{9D8B030D-6E8A-4147-A177-3AD203B41FA5}">
                      <a16:colId xmlns:a16="http://schemas.microsoft.com/office/drawing/2014/main" val="2323437461"/>
                    </a:ext>
                  </a:extLst>
                </a:gridCol>
              </a:tblGrid>
              <a:tr h="320254">
                <a:tc>
                  <a:txBody>
                    <a:bodyPr/>
                    <a:lstStyle/>
                    <a:p>
                      <a:pPr algn="just" fontAlgn="ctr"/>
                      <a:r>
                        <a:rPr lang="es-MX" sz="700" u="none" strike="noStrike">
                          <a:effectLst/>
                        </a:rPr>
                        <a:t>Ejercicio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Fecha de inicio del periodo que se informa</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Fecha de término del periodo que se informa</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Forma y actoras(es) participantes en la elaboración del estudio (catálogo)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just" fontAlgn="ctr"/>
                      <a:r>
                        <a:rPr lang="es-MX" sz="700" u="none" strike="noStrike">
                          <a:effectLst/>
                        </a:rPr>
                        <a:t>Título del estudio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just" fontAlgn="ctr"/>
                      <a:r>
                        <a:rPr lang="es-MX" sz="700" u="none" strike="noStrike">
                          <a:effectLst/>
                        </a:rPr>
                        <a:t>Área(s) al interior del sujeto obligado responsable(s) de la elaboración o coordinación del estudio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just" fontAlgn="ctr"/>
                      <a:r>
                        <a:rPr lang="es-MX" sz="700" u="none" strike="noStrike">
                          <a:effectLst/>
                        </a:rPr>
                        <a:t>Denominación de la institución u organismo público o privado, que en su caso colaboró en la elaboración del estudio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Número de ISBN  o ISSN , en su caso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Objeto del estudio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dirty="0">
                          <a:effectLst/>
                        </a:rPr>
                        <a:t>Autor(es/as) intelectual(es) del estudio </a:t>
                      </a:r>
                      <a:br>
                        <a:rPr lang="es-MX" sz="700" u="none" strike="noStrike" dirty="0">
                          <a:effectLst/>
                        </a:rPr>
                      </a:br>
                      <a:r>
                        <a:rPr lang="es-MX" sz="700" u="none" strike="noStrike" dirty="0">
                          <a:effectLst/>
                        </a:rPr>
                        <a:t>Tabla_480252</a:t>
                      </a:r>
                      <a:endParaRPr lang="es-MX" sz="700" b="0" i="0" u="none" strike="noStrike" dirty="0">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Fecha de publicación del estudio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Número de edición, en su caso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Lugar de publicación (nombre de la ciudad)</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just" fontAlgn="ctr"/>
                      <a:r>
                        <a:rPr lang="es-MX" sz="700" u="none" strike="noStrike">
                          <a:effectLst/>
                        </a:rPr>
                        <a:t>Hipervínculo a los contratos, convenios de colaboración, coordinación o figuras análogas </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Monto total de los recursos públicos destinados a la elaboración del estudio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Monto total de los recursos privados destinados a la elaboración del estudio </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Hipervínculo a los documentos que conforman el estudio</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Área(s) responsable(s) que genera(n), posee(n), publica(n) y actualizan la información</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Fecha de actualización</a:t>
                      </a:r>
                      <a:endParaRPr lang="es-MX" sz="700" b="0" i="0" u="none" strike="noStrike">
                        <a:solidFill>
                          <a:srgbClr val="000000"/>
                        </a:solidFill>
                        <a:effectLst/>
                        <a:latin typeface="Arial" panose="020B0604020202020204" pitchFamily="34" charset="0"/>
                      </a:endParaRPr>
                    </a:p>
                  </a:txBody>
                  <a:tcPr marL="2815" marR="2815" marT="2815" marB="0" anchor="ctr"/>
                </a:tc>
                <a:tc>
                  <a:txBody>
                    <a:bodyPr/>
                    <a:lstStyle/>
                    <a:p>
                      <a:pPr algn="ctr" fontAlgn="ctr"/>
                      <a:r>
                        <a:rPr lang="es-MX" sz="700" u="none" strike="noStrike">
                          <a:effectLst/>
                        </a:rPr>
                        <a:t>Nota</a:t>
                      </a:r>
                      <a:endParaRPr lang="es-MX" sz="700" b="0" i="0" u="none" strike="noStrike">
                        <a:solidFill>
                          <a:srgbClr val="000000"/>
                        </a:solidFill>
                        <a:effectLst/>
                        <a:latin typeface="Arial" panose="020B0604020202020204" pitchFamily="34" charset="0"/>
                      </a:endParaRPr>
                    </a:p>
                  </a:txBody>
                  <a:tcPr marL="2815" marR="2815" marT="2815" marB="0" anchor="ctr"/>
                </a:tc>
                <a:extLst>
                  <a:ext uri="{0D108BD9-81ED-4DB2-BD59-A6C34878D82A}">
                    <a16:rowId xmlns:a16="http://schemas.microsoft.com/office/drawing/2014/main" val="3851584817"/>
                  </a:ext>
                </a:extLst>
              </a:tr>
              <a:tr h="992436">
                <a:tc>
                  <a:txBody>
                    <a:bodyPr/>
                    <a:lstStyle/>
                    <a:p>
                      <a:pPr algn="ctr" fontAlgn="ctr"/>
                      <a:r>
                        <a:rPr lang="es-MX" sz="700" u="none" strike="noStrike">
                          <a:effectLst/>
                        </a:rPr>
                        <a:t>2024</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01/07/2024</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30/09/2024</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Realizado por el sujeto obligado</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Ver Nota</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Dirección General de Planeación del Desarrollo</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Ver Nota</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Ver Nota</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Ver Nota</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2062024</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30/09/2024</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Ver Nota</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Ver Nota</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sng" strike="noStrike">
                          <a:effectLst/>
                          <a:hlinkClick r:id="rId2"/>
                        </a:rPr>
                        <a:t>http://repositorio.tlalpan.gob.mx:8080/DGPD/Nota%20A121Fr45%20Estudios.pdf</a:t>
                      </a:r>
                      <a:endParaRPr lang="es-MX" sz="700" b="0" i="0" u="sng" strike="noStrike">
                        <a:solidFill>
                          <a:srgbClr val="0563C1"/>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0.00</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0.00</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sng" strike="noStrike">
                          <a:effectLst/>
                          <a:hlinkClick r:id="rId2"/>
                        </a:rPr>
                        <a:t>http://repositorio.tlalpan.gob.mx:8080/DGPD/Nota%20A121Fr45%20Estudios.pdf</a:t>
                      </a:r>
                      <a:endParaRPr lang="es-MX" sz="700" b="0" i="0" u="sng" strike="noStrike">
                        <a:solidFill>
                          <a:srgbClr val="0563C1"/>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Dirección General de Planeación del Desarrollo</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ctr" fontAlgn="ctr"/>
                      <a:r>
                        <a:rPr lang="es-MX" sz="700" u="none" strike="noStrike">
                          <a:effectLst/>
                        </a:rPr>
                        <a:t>30/09/2024</a:t>
                      </a:r>
                      <a:endParaRPr lang="es-MX" sz="700" b="0" i="0" u="none" strike="noStrike">
                        <a:solidFill>
                          <a:srgbClr val="000000"/>
                        </a:solidFill>
                        <a:effectLst/>
                        <a:latin typeface="Calibri" panose="020F0502020204030204" pitchFamily="34" charset="0"/>
                      </a:endParaRPr>
                    </a:p>
                  </a:txBody>
                  <a:tcPr marL="2815" marR="2815" marT="2815" marB="0" anchor="ctr"/>
                </a:tc>
                <a:tc>
                  <a:txBody>
                    <a:bodyPr/>
                    <a:lstStyle/>
                    <a:p>
                      <a:pPr algn="just" fontAlgn="t"/>
                      <a:r>
                        <a:rPr lang="es-MX" sz="700" u="none" strike="noStrike" dirty="0">
                          <a:effectLst/>
                        </a:rPr>
                        <a:t>De conformidad con la fracción XLV del artículo 121 de la Ley de Transparencia, Acceso a la Información Pública y Rendición de Cuentas de la Ciudad de México, referente a las obligaciones de transparencia, respecto de la publicación en sus portales de internet y en la plataforma nacional de transparencia, de la Ciudad de México, durante este periodo la Dirección General de Planeación del Desarrollo NO solicitó o ejerció recursos relacionados con elaboración de estudio alguno.</a:t>
                      </a:r>
                      <a:endParaRPr lang="es-MX" sz="700" b="0" i="0" u="none" strike="noStrike" dirty="0">
                        <a:solidFill>
                          <a:srgbClr val="000000"/>
                        </a:solidFill>
                        <a:effectLst/>
                        <a:latin typeface="Calibri" panose="020F0502020204030204" pitchFamily="34" charset="0"/>
                      </a:endParaRPr>
                    </a:p>
                  </a:txBody>
                  <a:tcPr marL="2815" marR="2815" marT="2815" marB="0"/>
                </a:tc>
                <a:extLst>
                  <a:ext uri="{0D108BD9-81ED-4DB2-BD59-A6C34878D82A}">
                    <a16:rowId xmlns:a16="http://schemas.microsoft.com/office/drawing/2014/main" val="945203825"/>
                  </a:ext>
                </a:extLst>
              </a:tr>
            </a:tbl>
          </a:graphicData>
        </a:graphic>
      </p:graphicFrame>
    </p:spTree>
    <p:extLst>
      <p:ext uri="{BB962C8B-B14F-4D97-AF65-F5344CB8AC3E}">
        <p14:creationId xmlns:p14="http://schemas.microsoft.com/office/powerpoint/2010/main" val="41575176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41</TotalTime>
  <Words>2133</Words>
  <Application>Microsoft Office PowerPoint</Application>
  <PresentationFormat>Panorámica</PresentationFormat>
  <Paragraphs>329</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Tw Cen MT</vt:lpstr>
      <vt:lpstr>Tw Cen MT Condensed</vt:lpstr>
      <vt:lpstr>Wingdings 3</vt:lpstr>
      <vt:lpstr>Integral</vt:lpstr>
      <vt:lpstr>3 Trimestre de SIPOT</vt:lpstr>
      <vt:lpstr>Fundamento Jurídico </vt:lpstr>
      <vt:lpstr>                               FORMATO                                            A121Fr07A_Los-planes-y-programas </vt:lpstr>
      <vt:lpstr>A121Fr07B_Alineación-Programática </vt:lpstr>
      <vt:lpstr>A121Fr07C_Indicadores-de-Gestión </vt:lpstr>
      <vt:lpstr>A121Fr07D_Indicadores_MONITOREO_CDMX </vt:lpstr>
      <vt:lpstr>A121Fr31_Informes-emitidos </vt:lpstr>
      <vt:lpstr>A121Fr44_Evaluaciones-y-encuestas-a-programas-fin </vt:lpstr>
      <vt:lpstr>A121Fr45_Estudios-financiados-con-recursos-público </vt:lpstr>
      <vt:lpstr>A124Fr07A_Programa-de-Desarrollo </vt:lpstr>
      <vt:lpstr>A124Fr07B_Avance-del-Programa </vt:lpstr>
      <vt:lpstr>A124Fr29_Programas_de_gobierno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Trimestre de SIPOT</dc:title>
  <dc:creator>USUARIO</dc:creator>
  <cp:lastModifiedBy>USUARIO</cp:lastModifiedBy>
  <cp:revision>6</cp:revision>
  <cp:lastPrinted>2024-10-15T23:57:13Z</cp:lastPrinted>
  <dcterms:created xsi:type="dcterms:W3CDTF">2024-10-15T23:29:01Z</dcterms:created>
  <dcterms:modified xsi:type="dcterms:W3CDTF">2024-10-16T00:14:41Z</dcterms:modified>
</cp:coreProperties>
</file>